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3" r:id="rId2"/>
    <p:sldId id="274" r:id="rId3"/>
    <p:sldId id="276" r:id="rId4"/>
    <p:sldId id="275" r:id="rId5"/>
    <p:sldId id="278" r:id="rId6"/>
    <p:sldId id="256" r:id="rId7"/>
    <p:sldId id="272" r:id="rId8"/>
    <p:sldId id="271" r:id="rId9"/>
    <p:sldId id="277" r:id="rId10"/>
    <p:sldId id="270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609600" y="2958375"/>
            <a:ext cx="11582400" cy="21703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800" dirty="0">
                <a:solidFill>
                  <a:srgbClr val="00B0F0"/>
                </a:solidFill>
              </a:rPr>
              <a:t>Попрацюємо усно </a:t>
            </a:r>
          </a:p>
          <a:p>
            <a:r>
              <a:rPr lang="ru-RU" sz="8800" dirty="0">
                <a:solidFill>
                  <a:srgbClr val="00B0F0"/>
                </a:solidFill>
              </a:rPr>
              <a:t>                     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FC08B0-D11E-4C6B-B107-50BAEF906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749" y="316840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918339" y="2543456"/>
            <a:ext cx="827366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r>
              <a:rPr lang="uk-UA" sz="4800" b="1" dirty="0"/>
              <a:t>Ст. 108</a:t>
            </a:r>
            <a:r>
              <a:rPr lang="en-US" sz="4800" b="1" dirty="0"/>
              <a:t> </a:t>
            </a:r>
            <a:r>
              <a:rPr lang="uk-UA" sz="4800" b="1" dirty="0"/>
              <a:t> *вправа 3</a:t>
            </a:r>
          </a:p>
          <a:p>
            <a:r>
              <a:rPr lang="uk-UA" sz="4400" dirty="0"/>
              <a:t>Розв’яжи задачі, попередньо склавши та записавши до них короткий запис.</a:t>
            </a:r>
          </a:p>
          <a:p>
            <a:endParaRPr lang="uk-UA" sz="2800" dirty="0"/>
          </a:p>
          <a:p>
            <a:r>
              <a:rPr lang="uk-UA" sz="2800" dirty="0"/>
              <a:t>Опорні схеми задач – на  другому форзаці.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8E461A-CB1C-4662-AE4A-82624DDB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45" y="20614"/>
            <a:ext cx="3838384" cy="50456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3390966" y="1220017"/>
            <a:ext cx="8096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</a:t>
            </a:r>
            <a:r>
              <a:rPr lang="uk-UA" sz="8000" b="1" dirty="0"/>
              <a:t>Виконай сам!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2027417" y="1729085"/>
            <a:ext cx="813716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Успіхів!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B402A-A86A-43EB-BBE5-332EA93D7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Подивись уважно, що можна сказати про масу цих предметів?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6872AA-1939-4B4D-A360-612FCA1F5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47" t="19282" r="7972" b="58564"/>
          <a:stretch/>
        </p:blipFill>
        <p:spPr>
          <a:xfrm>
            <a:off x="1920116" y="2359685"/>
            <a:ext cx="7114684" cy="39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5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B3EB0-BE0D-46B5-A929-6AB19B7C3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6175603" cy="1400530"/>
          </a:xfrm>
        </p:spPr>
        <p:txBody>
          <a:bodyPr/>
          <a:lstStyle/>
          <a:p>
            <a:r>
              <a:rPr lang="uk-UA" dirty="0"/>
              <a:t>Яка маса гарбуза?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BAF02C-1E97-468C-BFE4-C19D51F350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2" t="36731" r="20201" b="36245"/>
          <a:stretch/>
        </p:blipFill>
        <p:spPr>
          <a:xfrm>
            <a:off x="1640115" y="1738946"/>
            <a:ext cx="8624824" cy="466633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CD5FBD-9E55-4C1D-9033-C4F30E1AED5B}"/>
              </a:ext>
            </a:extLst>
          </p:cNvPr>
          <p:cNvSpPr/>
          <p:nvPr/>
        </p:nvSpPr>
        <p:spPr>
          <a:xfrm>
            <a:off x="3276712" y="2682276"/>
            <a:ext cx="914400" cy="91440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2 кг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67009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1F5BA-EAC3-4032-A082-8317D4426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739" y="438203"/>
            <a:ext cx="5449889" cy="1400530"/>
          </a:xfrm>
        </p:spPr>
        <p:txBody>
          <a:bodyPr/>
          <a:lstStyle/>
          <a:p>
            <a:r>
              <a:rPr lang="uk-UA" dirty="0"/>
              <a:t>Яка маса  солі?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DA9CCE-E4D4-4650-8BA9-B4AD0BC32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18" t="30012" r="18253" b="48174"/>
          <a:stretch/>
        </p:blipFill>
        <p:spPr>
          <a:xfrm>
            <a:off x="1611086" y="2510970"/>
            <a:ext cx="8557982" cy="354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8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C8B94-5603-43C9-8780-D878D8AC6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44" y="181645"/>
            <a:ext cx="10692449" cy="1400530"/>
          </a:xfrm>
        </p:spPr>
        <p:txBody>
          <a:bodyPr/>
          <a:lstStyle/>
          <a:p>
            <a:r>
              <a:rPr lang="uk-UA" dirty="0"/>
              <a:t>	Чи можна зварити все молоко з бідона  в одній каструлі? Поясни.</a:t>
            </a:r>
            <a:endParaRPr lang="ru-RU" dirty="0"/>
          </a:p>
        </p:txBody>
      </p:sp>
      <p:pic>
        <p:nvPicPr>
          <p:cNvPr id="1026" name="Picture 2" descr="Місткість. Літр - ТАБЛИЦІ ДОДАВАННЯ І ВІДНІМАННЯ В МЕЖАХ 10 - Математика 1  клас - О. Корчєвська - Підручники і посібники 2018">
            <a:extLst>
              <a:ext uri="{FF2B5EF4-FFF2-40B4-BE49-F238E27FC236}">
                <a16:creationId xmlns:a16="http://schemas.microsoft.com/office/drawing/2014/main" id="{85231B0C-A059-41E9-AB5F-98F5BF39A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7"/>
          <a:stretch/>
        </p:blipFill>
        <p:spPr bwMode="auto">
          <a:xfrm>
            <a:off x="7174523" y="2232797"/>
            <a:ext cx="2419643" cy="364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Урок математики 1 клас. Вимірювання місткості посудини - 1 літр.">
            <a:extLst>
              <a:ext uri="{FF2B5EF4-FFF2-40B4-BE49-F238E27FC236}">
                <a16:creationId xmlns:a16="http://schemas.microsoft.com/office/drawing/2014/main" id="{27E549B3-899E-4F55-B1AB-A08C12EFF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8" t="29555" r="46160" b="7891"/>
          <a:stretch/>
        </p:blipFill>
        <p:spPr bwMode="auto">
          <a:xfrm>
            <a:off x="2447779" y="2902361"/>
            <a:ext cx="3108959" cy="297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649BC9-43DA-4B9A-AB3D-4E3F0A284896}"/>
              </a:ext>
            </a:extLst>
          </p:cNvPr>
          <p:cNvSpPr txBox="1"/>
          <p:nvPr/>
        </p:nvSpPr>
        <p:spPr>
          <a:xfrm>
            <a:off x="8074856" y="4920347"/>
            <a:ext cx="1041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л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6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Записуємо </a:t>
            </a:r>
            <a:br>
              <a:rPr lang="uk-UA" sz="8000" dirty="0"/>
            </a:br>
            <a:r>
              <a:rPr lang="uk-UA" sz="4800" dirty="0"/>
              <a:t>задачу  коротко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551907" y="2904958"/>
            <a:ext cx="1108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Задача</a:t>
            </a:r>
          </a:p>
          <a:p>
            <a:r>
              <a:rPr lang="uk-UA" sz="3200" dirty="0"/>
              <a:t> 	Оленка  знає 8 скоромовок, а Тарасик - 6.  </a:t>
            </a:r>
            <a:r>
              <a:rPr lang="uk-UA" sz="3200" dirty="0">
                <a:solidFill>
                  <a:srgbClr val="FF0000"/>
                </a:solidFill>
              </a:rPr>
              <a:t>На скільки менше  </a:t>
            </a:r>
            <a:r>
              <a:rPr lang="uk-UA" sz="3200" dirty="0"/>
              <a:t>скоромовок знає Тарасик, ніж Оленка?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211" y="216871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654840"/>
              </p:ext>
            </p:extLst>
          </p:nvPr>
        </p:nvGraphicFramePr>
        <p:xfrm>
          <a:off x="916422" y="74465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44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1146842"/>
            <a:ext cx="274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290208" y="4397435"/>
            <a:ext cx="2322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 -  6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385363" y="167151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26244" y="2268014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3000910" y="303640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3633542" y="4477739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(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уга 3">
            <a:extLst>
              <a:ext uri="{FF2B5EF4-FFF2-40B4-BE49-F238E27FC236}">
                <a16:creationId xmlns:a16="http://schemas.microsoft.com/office/drawing/2014/main" id="{2A1D3F57-5AEF-4334-95DA-5DEF8A0CFA6F}"/>
              </a:ext>
            </a:extLst>
          </p:cNvPr>
          <p:cNvSpPr/>
          <p:nvPr/>
        </p:nvSpPr>
        <p:spPr>
          <a:xfrm rot="21009987">
            <a:off x="4435956" y="1988574"/>
            <a:ext cx="1278490" cy="1668207"/>
          </a:xfrm>
          <a:prstGeom prst="arc">
            <a:avLst>
              <a:gd name="adj1" fmla="val 16200000"/>
              <a:gd name="adj2" fmla="val 637261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4B315D12-7BEA-425C-90F6-1E3E7E84D828}"/>
              </a:ext>
            </a:extLst>
          </p:cNvPr>
          <p:cNvSpPr/>
          <p:nvPr/>
        </p:nvSpPr>
        <p:spPr>
          <a:xfrm rot="5630712">
            <a:off x="4719241" y="1857327"/>
            <a:ext cx="417042" cy="26751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05D21F60-4B65-4219-AE5C-D29B619F07AE}"/>
              </a:ext>
            </a:extLst>
          </p:cNvPr>
          <p:cNvSpPr/>
          <p:nvPr/>
        </p:nvSpPr>
        <p:spPr>
          <a:xfrm rot="5630712">
            <a:off x="4816569" y="3506502"/>
            <a:ext cx="417042" cy="26751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042F74-3DA6-4C9F-8D0F-14C0C75E0EFD}"/>
              </a:ext>
            </a:extLst>
          </p:cNvPr>
          <p:cNvSpPr txBox="1"/>
          <p:nvPr/>
        </p:nvSpPr>
        <p:spPr>
          <a:xfrm>
            <a:off x="5773992" y="2256316"/>
            <a:ext cx="1645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на?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1EBA1-B7C9-41E3-8ED8-CC57935E4AC1}"/>
              </a:ext>
            </a:extLst>
          </p:cNvPr>
          <p:cNvSpPr txBox="1"/>
          <p:nvPr/>
        </p:nvSpPr>
        <p:spPr>
          <a:xfrm>
            <a:off x="2728788" y="5628662"/>
            <a:ext cx="3841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FA0A6-0C86-4A04-BDBC-F8B4BD5333EE}"/>
              </a:ext>
            </a:extLst>
          </p:cNvPr>
          <p:cNvSpPr txBox="1"/>
          <p:nvPr/>
        </p:nvSpPr>
        <p:spPr>
          <a:xfrm>
            <a:off x="6294692" y="5813328"/>
            <a:ext cx="4980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 скоромовки.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2" grpId="0"/>
      <p:bldP spid="4" grpId="0" animBg="1"/>
      <p:bldP spid="6" grpId="0" animBg="1"/>
      <p:bldP spid="20" grpId="0" animBg="1"/>
      <p:bldP spid="23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C4C786-6AEE-4327-88B4-E7FDC11C575E}"/>
              </a:ext>
            </a:extLst>
          </p:cNvPr>
          <p:cNvSpPr txBox="1"/>
          <p:nvPr/>
        </p:nvSpPr>
        <p:spPr>
          <a:xfrm flipH="1">
            <a:off x="551907" y="2904958"/>
            <a:ext cx="11088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Задача</a:t>
            </a:r>
          </a:p>
          <a:p>
            <a:r>
              <a:rPr lang="uk-UA" sz="3200" dirty="0"/>
              <a:t> 	Оленка  знає 8 скоромовок, а Тарасик – </a:t>
            </a:r>
            <a:r>
              <a:rPr lang="uk-UA" sz="3200" dirty="0">
                <a:solidFill>
                  <a:srgbClr val="00B0F0"/>
                </a:solidFill>
              </a:rPr>
              <a:t>на  6 менше</a:t>
            </a:r>
            <a:r>
              <a:rPr lang="uk-UA" sz="3200" dirty="0"/>
              <a:t>.  </a:t>
            </a:r>
            <a:r>
              <a:rPr lang="uk-UA" sz="3200" dirty="0">
                <a:solidFill>
                  <a:srgbClr val="FF0000"/>
                </a:solidFill>
              </a:rPr>
              <a:t>Скільки  </a:t>
            </a:r>
            <a:r>
              <a:rPr lang="uk-UA" sz="3200" dirty="0"/>
              <a:t>скоромовок знає Тарасик?</a:t>
            </a:r>
          </a:p>
        </p:txBody>
      </p:sp>
    </p:spTree>
    <p:extLst>
      <p:ext uri="{BB962C8B-B14F-4D97-AF65-F5344CB8AC3E}">
        <p14:creationId xmlns:p14="http://schemas.microsoft.com/office/powerpoint/2010/main" val="20929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74465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44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1146842"/>
            <a:ext cx="274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290208" y="4397435"/>
            <a:ext cx="2322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 -  6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385363" y="167151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26244" y="2268014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3853473" y="2930494"/>
            <a:ext cx="3381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6 менше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3633542" y="4477739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(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1EBA1-B7C9-41E3-8ED8-CC57935E4AC1}"/>
              </a:ext>
            </a:extLst>
          </p:cNvPr>
          <p:cNvSpPr txBox="1"/>
          <p:nvPr/>
        </p:nvSpPr>
        <p:spPr>
          <a:xfrm>
            <a:off x="2728788" y="5628662"/>
            <a:ext cx="3841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FA0A6-0C86-4A04-BDBC-F8B4BD5333EE}"/>
              </a:ext>
            </a:extLst>
          </p:cNvPr>
          <p:cNvSpPr txBox="1"/>
          <p:nvPr/>
        </p:nvSpPr>
        <p:spPr>
          <a:xfrm>
            <a:off x="6294692" y="5813328"/>
            <a:ext cx="4555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скоромовки.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238BC5-BDD9-4C38-BFB4-0E9DC30076CF}"/>
              </a:ext>
            </a:extLst>
          </p:cNvPr>
          <p:cNvSpPr/>
          <p:nvPr/>
        </p:nvSpPr>
        <p:spPr>
          <a:xfrm>
            <a:off x="3087495" y="2944960"/>
            <a:ext cx="513620" cy="705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0000"/>
                </a:solidFill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17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2" grpId="0"/>
      <p:bldP spid="25" grpId="0"/>
      <p:bldP spid="26" grpId="0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582</TotalTime>
  <Words>197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Подивись уважно, що можна сказати про масу цих предметів?</vt:lpstr>
      <vt:lpstr>Яка маса гарбуза?</vt:lpstr>
      <vt:lpstr>Яка маса  солі?</vt:lpstr>
      <vt:lpstr> Чи можна зварити все молоко з бідона  в одній каструлі? Поясни.</vt:lpstr>
      <vt:lpstr>Записуємо  задачу  коротко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26</cp:revision>
  <dcterms:created xsi:type="dcterms:W3CDTF">2021-01-19T18:58:25Z</dcterms:created>
  <dcterms:modified xsi:type="dcterms:W3CDTF">2022-04-26T05:52:04Z</dcterms:modified>
</cp:coreProperties>
</file>