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73" r:id="rId2"/>
    <p:sldId id="293" r:id="rId3"/>
    <p:sldId id="312" r:id="rId4"/>
    <p:sldId id="314" r:id="rId5"/>
    <p:sldId id="315" r:id="rId6"/>
    <p:sldId id="317" r:id="rId7"/>
    <p:sldId id="318" r:id="rId8"/>
    <p:sldId id="313" r:id="rId9"/>
    <p:sldId id="310" r:id="rId10"/>
    <p:sldId id="297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7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01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3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9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1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5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5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0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1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9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5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25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6E73F36-B055-4C9B-B5A9-53DA7E7195AB}"/>
              </a:ext>
            </a:extLst>
          </p:cNvPr>
          <p:cNvSpPr txBox="1">
            <a:spLocks/>
          </p:cNvSpPr>
          <p:nvPr/>
        </p:nvSpPr>
        <p:spPr>
          <a:xfrm>
            <a:off x="160502" y="246054"/>
            <a:ext cx="8696115" cy="27775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dirty="0">
                <a:solidFill>
                  <a:srgbClr val="00B0F0"/>
                </a:solidFill>
              </a:rPr>
              <a:t>	</a:t>
            </a:r>
            <a:r>
              <a:rPr lang="ru-RU" sz="4800" dirty="0" err="1">
                <a:solidFill>
                  <a:srgbClr val="00B0F0"/>
                </a:solidFill>
              </a:rPr>
              <a:t>Записуємо</a:t>
            </a:r>
            <a:endParaRPr lang="ru-RU" sz="4800" dirty="0">
              <a:solidFill>
                <a:srgbClr val="00B0F0"/>
              </a:solidFill>
            </a:endParaRPr>
          </a:p>
          <a:p>
            <a:r>
              <a:rPr lang="ru-RU" sz="4800" dirty="0">
                <a:solidFill>
                  <a:srgbClr val="00B0F0"/>
                </a:solidFill>
              </a:rPr>
              <a:t> числа </a:t>
            </a:r>
            <a:r>
              <a:rPr lang="ru-RU" sz="4800" dirty="0" err="1">
                <a:solidFill>
                  <a:srgbClr val="00B0F0"/>
                </a:solidFill>
              </a:rPr>
              <a:t>першої</a:t>
            </a:r>
            <a:r>
              <a:rPr lang="ru-RU" sz="4800" dirty="0">
                <a:solidFill>
                  <a:srgbClr val="00B0F0"/>
                </a:solidFill>
              </a:rPr>
              <a:t> </a:t>
            </a:r>
            <a:r>
              <a:rPr lang="ru-RU" sz="4800" dirty="0" err="1">
                <a:solidFill>
                  <a:srgbClr val="00B0F0"/>
                </a:solidFill>
              </a:rPr>
              <a:t>сотні</a:t>
            </a:r>
            <a:r>
              <a:rPr lang="ru-RU" sz="4800" dirty="0">
                <a:solidFill>
                  <a:srgbClr val="00B0F0"/>
                </a:solidFill>
              </a:rPr>
              <a:t>  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6751FB-F90E-4ACD-9C56-513D1109AC2D}"/>
              </a:ext>
            </a:extLst>
          </p:cNvPr>
          <p:cNvSpPr txBox="1"/>
          <p:nvPr/>
        </p:nvSpPr>
        <p:spPr>
          <a:xfrm>
            <a:off x="519659" y="5150260"/>
            <a:ext cx="5576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Навчимося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EB706-02D4-4BA8-B349-A1E046083C4D}"/>
              </a:ext>
            </a:extLst>
          </p:cNvPr>
          <p:cNvSpPr txBox="1"/>
          <p:nvPr/>
        </p:nvSpPr>
        <p:spPr>
          <a:xfrm>
            <a:off x="1366434" y="5860775"/>
            <a:ext cx="10466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- </a:t>
            </a:r>
            <a:r>
              <a:rPr lang="uk-UA" sz="2800" dirty="0"/>
              <a:t>записувати числа першої сотні </a:t>
            </a:r>
            <a:endParaRPr lang="ru-RU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C858A9-68BD-48B2-9FA4-058C2A0E3286}"/>
              </a:ext>
            </a:extLst>
          </p:cNvPr>
          <p:cNvSpPr txBox="1"/>
          <p:nvPr/>
        </p:nvSpPr>
        <p:spPr>
          <a:xfrm>
            <a:off x="719334" y="3544500"/>
            <a:ext cx="5576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Дізнаємося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3B6617-26BB-4736-88DA-527E228E8CB5}"/>
              </a:ext>
            </a:extLst>
          </p:cNvPr>
          <p:cNvSpPr txBox="1"/>
          <p:nvPr/>
        </p:nvSpPr>
        <p:spPr>
          <a:xfrm>
            <a:off x="1185311" y="4311406"/>
            <a:ext cx="11119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 - про найбільше одноцифрове  та найбільше двоцифрове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8BBC82-7880-41B7-82BC-72A58172FB9A}"/>
              </a:ext>
            </a:extLst>
          </p:cNvPr>
          <p:cNvSpPr txBox="1"/>
          <p:nvPr/>
        </p:nvSpPr>
        <p:spPr>
          <a:xfrm>
            <a:off x="1185312" y="2467282"/>
            <a:ext cx="5829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  </a:t>
            </a:r>
            <a:r>
              <a:rPr lang="uk-UA" sz="2800" dirty="0"/>
              <a:t>- поняття «десятки, одиниці»</a:t>
            </a: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C1BA53-4176-41CC-B06B-30B267EA674A}"/>
              </a:ext>
            </a:extLst>
          </p:cNvPr>
          <p:cNvSpPr txBox="1"/>
          <p:nvPr/>
        </p:nvSpPr>
        <p:spPr>
          <a:xfrm>
            <a:off x="353608" y="1740556"/>
            <a:ext cx="5576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Повторимо</a:t>
            </a:r>
          </a:p>
        </p:txBody>
      </p:sp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7" grpId="0"/>
      <p:bldP spid="12" grpId="0"/>
      <p:bldP spid="13" grpId="0"/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63D0F965-C641-4828-A680-1F02F6DC9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482" y="1857062"/>
            <a:ext cx="9625036" cy="2003738"/>
          </a:xfrm>
        </p:spPr>
        <p:txBody>
          <a:bodyPr/>
          <a:lstStyle/>
          <a:p>
            <a:r>
              <a:rPr lang="uk-UA" dirty="0"/>
              <a:t>Виконай вправу 5 (усно), вправу 6 </a:t>
            </a:r>
            <a:br>
              <a:rPr lang="uk-UA" dirty="0"/>
            </a:br>
            <a:r>
              <a:rPr lang="uk-UA" dirty="0"/>
              <a:t>підручник ст. 117</a:t>
            </a:r>
            <a:endParaRPr lang="ru-RU" dirty="0"/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0D3E048A-49BE-491F-BBA2-4B600367C3DC}"/>
              </a:ext>
            </a:extLst>
          </p:cNvPr>
          <p:cNvSpPr txBox="1">
            <a:spLocks/>
          </p:cNvSpPr>
          <p:nvPr/>
        </p:nvSpPr>
        <p:spPr>
          <a:xfrm>
            <a:off x="186932" y="1528250"/>
            <a:ext cx="6275138" cy="6576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029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-125703" y="2804383"/>
            <a:ext cx="1244340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7200" cap="none" spc="0" dirty="0">
                <a:ln/>
                <a:solidFill>
                  <a:srgbClr val="FFFF00"/>
                </a:solidFill>
                <a:effectLst/>
              </a:rPr>
              <a:t>Я знаю, що десятки записуються… , а одиниці…</a:t>
            </a:r>
            <a:endParaRPr lang="ru-RU" sz="8800" b="1" cap="none" spc="0" dirty="0">
              <a:ln/>
              <a:solidFill>
                <a:srgbClr val="FFFF00"/>
              </a:solidFill>
              <a:effectLst/>
            </a:endParaRPr>
          </a:p>
        </p:txBody>
      </p:sp>
      <p:pic>
        <p:nvPicPr>
          <p:cNvPr id="3074" name="Picture 2" descr="Микрофон Shure BETA 58S проводной для вокального пения (профессиональный  микофон для вокала), цена 560 грн - Prom.ua (ID#1506735316)">
            <a:extLst>
              <a:ext uri="{FF2B5EF4-FFF2-40B4-BE49-F238E27FC236}">
                <a16:creationId xmlns:a16="http://schemas.microsoft.com/office/drawing/2014/main" id="{499C65F4-F42E-488E-BA00-82B3A7C414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11166"/>
          <a:stretch/>
        </p:blipFill>
        <p:spPr bwMode="auto">
          <a:xfrm>
            <a:off x="3787775" y="228600"/>
            <a:ext cx="4022725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0BD20-59FF-4619-96EE-4274CA642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7883935" cy="1400530"/>
          </a:xfrm>
        </p:spPr>
        <p:txBody>
          <a:bodyPr/>
          <a:lstStyle/>
          <a:p>
            <a:r>
              <a:rPr lang="uk-UA" dirty="0"/>
              <a:t>Яке число виклали?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ECF37D-A9B7-42D3-8993-B785B48806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69" t="27023" b="5010"/>
          <a:stretch/>
        </p:blipFill>
        <p:spPr>
          <a:xfrm>
            <a:off x="1262118" y="1152983"/>
            <a:ext cx="4853492" cy="530355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6E2A1A-880F-44AB-878F-91E85A5055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1262118" y="1213245"/>
            <a:ext cx="1126672" cy="50950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1896B0-031B-474A-8228-1582789AFE53}"/>
              </a:ext>
            </a:extLst>
          </p:cNvPr>
          <p:cNvSpPr txBox="1"/>
          <p:nvPr/>
        </p:nvSpPr>
        <p:spPr>
          <a:xfrm>
            <a:off x="6223379" y="2292843"/>
            <a:ext cx="53772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2д.1од.</a:t>
            </a:r>
            <a:endParaRPr lang="ru-RU" sz="9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46AF77-22DF-43D8-BBE3-2FD5EA0D8F70}"/>
              </a:ext>
            </a:extLst>
          </p:cNvPr>
          <p:cNvSpPr txBox="1"/>
          <p:nvPr/>
        </p:nvSpPr>
        <p:spPr>
          <a:xfrm>
            <a:off x="6223379" y="3987440"/>
            <a:ext cx="2047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chemeClr val="bg1"/>
                </a:solidFill>
              </a:rPr>
              <a:t>21</a:t>
            </a:r>
            <a:endParaRPr lang="ru-RU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85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0D6300-087B-4537-A69C-A021F38F0A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29" t="15338" r="47567" b="10369"/>
          <a:stretch/>
        </p:blipFill>
        <p:spPr>
          <a:xfrm>
            <a:off x="847845" y="1533245"/>
            <a:ext cx="1126672" cy="50950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D3C95A-FC6B-4BD4-8EB2-751912C65B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73" t="25499" r="9281" b="1523"/>
          <a:stretch/>
        </p:blipFill>
        <p:spPr>
          <a:xfrm>
            <a:off x="1994263" y="1533245"/>
            <a:ext cx="4101737" cy="500475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DE61B6-6AFB-4608-A7F3-64BDE644C5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29" t="15338" r="47567" b="10369"/>
          <a:stretch/>
        </p:blipFill>
        <p:spPr>
          <a:xfrm>
            <a:off x="1974517" y="1488072"/>
            <a:ext cx="1126672" cy="50950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AABAB1-ADA0-4D45-AA01-2777B38E5FD9}"/>
              </a:ext>
            </a:extLst>
          </p:cNvPr>
          <p:cNvSpPr txBox="1"/>
          <p:nvPr/>
        </p:nvSpPr>
        <p:spPr>
          <a:xfrm>
            <a:off x="6223379" y="2292843"/>
            <a:ext cx="53772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3д.2од.</a:t>
            </a:r>
            <a:endParaRPr lang="ru-RU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224C7E-22FB-4428-A6EC-0DBC53CFE408}"/>
              </a:ext>
            </a:extLst>
          </p:cNvPr>
          <p:cNvSpPr txBox="1"/>
          <p:nvPr/>
        </p:nvSpPr>
        <p:spPr>
          <a:xfrm>
            <a:off x="6223379" y="3987440"/>
            <a:ext cx="2047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chemeClr val="bg1"/>
                </a:solidFill>
              </a:rPr>
              <a:t>32</a:t>
            </a:r>
            <a:endParaRPr lang="ru-RU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18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D08CEF-4C50-4A9F-9FEC-F396640CF0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91" t="16085" b="14074"/>
          <a:stretch/>
        </p:blipFill>
        <p:spPr>
          <a:xfrm>
            <a:off x="2808826" y="840451"/>
            <a:ext cx="4709390" cy="517709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9DD800-FF1A-4C7C-9281-FEA884C5C8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194703" y="881451"/>
            <a:ext cx="1126672" cy="50950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D55A00-8ADC-450D-B44E-E6640BE23F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1321375" y="881450"/>
            <a:ext cx="1126672" cy="50950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466F72-E3F0-4F5A-A002-B2DBDD1F1D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2430336" y="881450"/>
            <a:ext cx="1126672" cy="50950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7E9AA8-192A-4188-A706-F38E0C036390}"/>
              </a:ext>
            </a:extLst>
          </p:cNvPr>
          <p:cNvSpPr txBox="1"/>
          <p:nvPr/>
        </p:nvSpPr>
        <p:spPr>
          <a:xfrm>
            <a:off x="7518216" y="2149151"/>
            <a:ext cx="53772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4д.3од.</a:t>
            </a:r>
            <a:endParaRPr lang="ru-RU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78939C-0224-47DE-BED5-3CDF52E2A037}"/>
              </a:ext>
            </a:extLst>
          </p:cNvPr>
          <p:cNvSpPr txBox="1"/>
          <p:nvPr/>
        </p:nvSpPr>
        <p:spPr>
          <a:xfrm>
            <a:off x="8738082" y="3900354"/>
            <a:ext cx="2047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chemeClr val="bg1"/>
                </a:solidFill>
              </a:rPr>
              <a:t>43</a:t>
            </a:r>
            <a:endParaRPr lang="ru-RU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3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FF8EE90-12BC-4928-BB78-3E6EF47F1C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71" t="24114" r="15376" b="21376"/>
          <a:stretch/>
        </p:blipFill>
        <p:spPr>
          <a:xfrm>
            <a:off x="3836246" y="60118"/>
            <a:ext cx="4287825" cy="499001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F88220-AF64-4EFE-BD4A-9BDB92C8E8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2849872" y="7576"/>
            <a:ext cx="1126672" cy="50950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961E4B-393A-40DD-B4BD-A530AD3130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3834885" y="58783"/>
            <a:ext cx="1126672" cy="50950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962711-D86D-4795-8E20-871FAC19DD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553850" y="93821"/>
            <a:ext cx="1126672" cy="50950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7FFCFB4-A4A7-42C1-B02E-FDE847D8DB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1701861" y="93820"/>
            <a:ext cx="1126672" cy="5095097"/>
          </a:xfrm>
          <a:prstGeom prst="rect">
            <a:avLst/>
          </a:prstGeom>
        </p:spPr>
      </p:pic>
      <p:graphicFrame>
        <p:nvGraphicFramePr>
          <p:cNvPr id="7" name="Таблица 5">
            <a:extLst>
              <a:ext uri="{FF2B5EF4-FFF2-40B4-BE49-F238E27FC236}">
                <a16:creationId xmlns:a16="http://schemas.microsoft.com/office/drawing/2014/main" id="{27D3BDEF-6A4C-4A25-A126-2F574A4A79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733663"/>
              </p:ext>
            </p:extLst>
          </p:nvPr>
        </p:nvGraphicFramePr>
        <p:xfrm>
          <a:off x="119389" y="4655864"/>
          <a:ext cx="8096069" cy="21945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032069">
                  <a:extLst>
                    <a:ext uri="{9D8B030D-6E8A-4147-A177-3AD203B41FA5}">
                      <a16:colId xmlns:a16="http://schemas.microsoft.com/office/drawing/2014/main" val="263115988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17651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6600" dirty="0">
                          <a:solidFill>
                            <a:srgbClr val="00B0F0"/>
                          </a:solidFill>
                        </a:rPr>
                        <a:t>Десятки</a:t>
                      </a:r>
                      <a:endParaRPr lang="ru-RU" sz="66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6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Одиниці</a:t>
                      </a:r>
                      <a:endParaRPr lang="ru-RU" sz="66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648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6600" b="1" dirty="0">
                          <a:solidFill>
                            <a:srgbClr val="00B0F0"/>
                          </a:solidFill>
                        </a:rPr>
                        <a:t>5</a:t>
                      </a:r>
                      <a:endParaRPr lang="ru-RU" sz="66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6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4</a:t>
                      </a:r>
                      <a:endParaRPr lang="ru-RU" sz="66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72819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90C1A87-7AAF-4E81-AD96-D6B256164463}"/>
              </a:ext>
            </a:extLst>
          </p:cNvPr>
          <p:cNvSpPr txBox="1"/>
          <p:nvPr/>
        </p:nvSpPr>
        <p:spPr>
          <a:xfrm>
            <a:off x="8345284" y="1018904"/>
            <a:ext cx="38467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Запишемо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число у таблицю розрядів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57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D14137-7C9B-4CA5-8F14-8CA0212BB5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66" t="19909" r="12792" b="17460"/>
          <a:stretch/>
        </p:blipFill>
        <p:spPr>
          <a:xfrm>
            <a:off x="4212357" y="117544"/>
            <a:ext cx="4827084" cy="517838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0EDD45-BEED-47DA-913A-630B0FD922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209582" y="200833"/>
            <a:ext cx="1126672" cy="50950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AEA640-806B-4201-8D2B-C461DE39AF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1588987" y="200833"/>
            <a:ext cx="1126672" cy="50950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5FC671-1EAD-49C1-880F-3D973705A7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2832952" y="200832"/>
            <a:ext cx="1126672" cy="50950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60DF67-B384-450A-A409-72098A4BBB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3959624" y="200832"/>
            <a:ext cx="1126672" cy="5095097"/>
          </a:xfrm>
          <a:prstGeom prst="rect">
            <a:avLst/>
          </a:prstGeom>
        </p:spPr>
      </p:pic>
      <p:graphicFrame>
        <p:nvGraphicFramePr>
          <p:cNvPr id="7" name="Таблица 5">
            <a:extLst>
              <a:ext uri="{FF2B5EF4-FFF2-40B4-BE49-F238E27FC236}">
                <a16:creationId xmlns:a16="http://schemas.microsoft.com/office/drawing/2014/main" id="{A32BB76E-F7D2-406A-8078-013D944DA0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002412"/>
              </p:ext>
            </p:extLst>
          </p:nvPr>
        </p:nvGraphicFramePr>
        <p:xfrm>
          <a:off x="115028" y="4663440"/>
          <a:ext cx="8096069" cy="21945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032069">
                  <a:extLst>
                    <a:ext uri="{9D8B030D-6E8A-4147-A177-3AD203B41FA5}">
                      <a16:colId xmlns:a16="http://schemas.microsoft.com/office/drawing/2014/main" val="263115988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17651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6600" dirty="0">
                          <a:solidFill>
                            <a:srgbClr val="00B0F0"/>
                          </a:solidFill>
                        </a:rPr>
                        <a:t>Десятки</a:t>
                      </a:r>
                      <a:endParaRPr lang="ru-RU" sz="66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6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Одиниці</a:t>
                      </a:r>
                      <a:endParaRPr lang="ru-RU" sz="66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648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6600" b="1" dirty="0">
                          <a:solidFill>
                            <a:srgbClr val="00B0F0"/>
                          </a:solidFill>
                        </a:rPr>
                        <a:t>5</a:t>
                      </a:r>
                      <a:endParaRPr lang="ru-RU" sz="66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6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6</a:t>
                      </a:r>
                      <a:endParaRPr lang="ru-RU" sz="66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728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41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B71457-19DC-4860-9682-398BB91490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24" r="11313" b="8952"/>
          <a:stretch/>
        </p:blipFill>
        <p:spPr>
          <a:xfrm>
            <a:off x="3295180" y="102036"/>
            <a:ext cx="4718158" cy="49315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29A72B-9BD3-4A19-83D4-D0F303D78F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3081425" y="166407"/>
            <a:ext cx="1126672" cy="50950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6BE36A-43EC-494A-A0FD-58E9445458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2030953" y="102036"/>
            <a:ext cx="1126672" cy="50950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2A2B0B-276B-4CB6-8F3E-BDE14D0C6D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977377" y="102036"/>
            <a:ext cx="1126672" cy="5095097"/>
          </a:xfrm>
          <a:prstGeom prst="rect">
            <a:avLst/>
          </a:prstGeom>
        </p:spPr>
      </p:pic>
      <p:graphicFrame>
        <p:nvGraphicFramePr>
          <p:cNvPr id="4" name="Таблица 5">
            <a:extLst>
              <a:ext uri="{FF2B5EF4-FFF2-40B4-BE49-F238E27FC236}">
                <a16:creationId xmlns:a16="http://schemas.microsoft.com/office/drawing/2014/main" id="{98C9CC13-FA4C-46F4-B1A4-0877D2031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34127"/>
              </p:ext>
            </p:extLst>
          </p:nvPr>
        </p:nvGraphicFramePr>
        <p:xfrm>
          <a:off x="0" y="4640725"/>
          <a:ext cx="8096069" cy="21945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032069">
                  <a:extLst>
                    <a:ext uri="{9D8B030D-6E8A-4147-A177-3AD203B41FA5}">
                      <a16:colId xmlns:a16="http://schemas.microsoft.com/office/drawing/2014/main" val="263115988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17651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6600" dirty="0">
                          <a:solidFill>
                            <a:srgbClr val="00B0F0"/>
                          </a:solidFill>
                        </a:rPr>
                        <a:t>Десятки</a:t>
                      </a:r>
                      <a:endParaRPr lang="ru-RU" sz="66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6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Одиниці</a:t>
                      </a:r>
                      <a:endParaRPr lang="ru-RU" sz="66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648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6600" b="1" dirty="0">
                          <a:solidFill>
                            <a:srgbClr val="00B0F0"/>
                          </a:solidFill>
                        </a:rPr>
                        <a:t>4</a:t>
                      </a:r>
                      <a:endParaRPr lang="ru-RU" sz="66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6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8</a:t>
                      </a:r>
                      <a:endParaRPr lang="ru-RU" sz="66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728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814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90E32A-B835-4E17-A80B-2F8B5700E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Найбільше двоцифрове число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74F080-4C6A-4342-883C-D80853EEE5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29" r="20769" b="8762"/>
          <a:stretch/>
        </p:blipFill>
        <p:spPr>
          <a:xfrm>
            <a:off x="8054918" y="1282462"/>
            <a:ext cx="4075242" cy="519901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8FDBA3-B33B-4C62-97F1-A2B09915DC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116156" y="1386384"/>
            <a:ext cx="1126672" cy="50950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40C5DC-1DC2-40A2-BD5E-399764B9FA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1315770" y="1354141"/>
            <a:ext cx="1126672" cy="50950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11EADA-612C-4C69-AF16-7B05EEBDA9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2484147" y="1386384"/>
            <a:ext cx="1126672" cy="50950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3C539C-4533-40B8-AA6E-599B3E0864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3474599" y="1354141"/>
            <a:ext cx="1126672" cy="50950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7C16924-4308-49A1-82A4-2E3C847F8D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4601271" y="1386384"/>
            <a:ext cx="1126672" cy="50950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A95D8F-7FC1-4697-AF93-ECD8464095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5659902" y="1310181"/>
            <a:ext cx="1126672" cy="50950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8DAD39-FA2A-4A82-862E-A1C04524A8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6752819" y="1258222"/>
            <a:ext cx="1126672" cy="509509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4CF7714-8BC1-4FBB-A8E4-BC26627D3D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7811450" y="1258222"/>
            <a:ext cx="1126672" cy="509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2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D98453-A3D7-49D2-8A0B-3D870F96C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36" y="23465"/>
            <a:ext cx="10992335" cy="1225619"/>
          </a:xfrm>
        </p:spPr>
        <p:txBody>
          <a:bodyPr/>
          <a:lstStyle/>
          <a:p>
            <a:pPr algn="ctr"/>
            <a:r>
              <a:rPr lang="uk-UA" dirty="0"/>
              <a:t>Увага!</a:t>
            </a:r>
            <a:br>
              <a:rPr lang="uk-UA" dirty="0"/>
            </a:br>
            <a:r>
              <a:rPr lang="uk-UA" sz="4000" i="1" dirty="0" err="1"/>
              <a:t>Запиши</a:t>
            </a:r>
            <a:r>
              <a:rPr lang="uk-UA" sz="4000" i="1" dirty="0"/>
              <a:t> числа в таблицю розрядів</a:t>
            </a:r>
            <a:endParaRPr lang="ru-RU" i="1" dirty="0"/>
          </a:p>
        </p:txBody>
      </p:sp>
      <p:pic>
        <p:nvPicPr>
          <p:cNvPr id="5" name="Picture 4" descr="Узнаем кто сказал «Эврика!»? Легендарное открытие принципа Архимеда">
            <a:extLst>
              <a:ext uri="{FF2B5EF4-FFF2-40B4-BE49-F238E27FC236}">
                <a16:creationId xmlns:a16="http://schemas.microsoft.com/office/drawing/2014/main" id="{12E1A06E-3A76-4F02-818B-11AAACDA1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840" y="2946400"/>
            <a:ext cx="2684358" cy="327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DE344D90-8E53-4569-AE08-B69E90940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882049"/>
              </p:ext>
            </p:extLst>
          </p:nvPr>
        </p:nvGraphicFramePr>
        <p:xfrm>
          <a:off x="564606" y="2256729"/>
          <a:ext cx="8096069" cy="43891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032069">
                  <a:extLst>
                    <a:ext uri="{9D8B030D-6E8A-4147-A177-3AD203B41FA5}">
                      <a16:colId xmlns:a16="http://schemas.microsoft.com/office/drawing/2014/main" val="263115988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17651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6600" dirty="0">
                          <a:solidFill>
                            <a:srgbClr val="00B0F0"/>
                          </a:solidFill>
                        </a:rPr>
                        <a:t>Десятки</a:t>
                      </a:r>
                      <a:endParaRPr lang="ru-RU" sz="66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6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Одиниці</a:t>
                      </a:r>
                      <a:endParaRPr lang="ru-RU" sz="66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648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6600" b="1" dirty="0">
                          <a:solidFill>
                            <a:srgbClr val="00B0F0"/>
                          </a:solidFill>
                        </a:rPr>
                        <a:t>7</a:t>
                      </a:r>
                      <a:endParaRPr lang="ru-RU" sz="66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6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66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728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66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6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</a:t>
                      </a:r>
                      <a:endParaRPr lang="ru-RU" sz="66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145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6600" b="1" dirty="0">
                          <a:solidFill>
                            <a:srgbClr val="00B0F0"/>
                          </a:solidFill>
                        </a:rPr>
                        <a:t>1</a:t>
                      </a:r>
                      <a:endParaRPr lang="ru-RU" sz="66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6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</a:t>
                      </a:r>
                      <a:endParaRPr lang="ru-RU" sz="66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249049"/>
                  </a:ext>
                </a:extLst>
              </a:tr>
            </a:tbl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6418E74-BCC1-4888-BA00-FC0C47FDC12A}"/>
              </a:ext>
            </a:extLst>
          </p:cNvPr>
          <p:cNvSpPr txBox="1">
            <a:spLocks/>
          </p:cNvSpPr>
          <p:nvPr/>
        </p:nvSpPr>
        <p:spPr>
          <a:xfrm>
            <a:off x="774449" y="1424094"/>
            <a:ext cx="8232391" cy="6576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Сім десятків; сім; сімнадцять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819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1131</TotalTime>
  <Words>114</Words>
  <Application>Microsoft Office PowerPoint</Application>
  <PresentationFormat>Широкоэкранный</PresentationFormat>
  <Paragraphs>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Яке число виклали?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Найбільше двоцифрове число</vt:lpstr>
      <vt:lpstr>Увага! Запиши числа в таблицю розрядів</vt:lpstr>
      <vt:lpstr>Виконай вправу 5 (усно), вправу 6  підручник ст. 117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43</cp:revision>
  <dcterms:created xsi:type="dcterms:W3CDTF">2021-01-19T18:58:25Z</dcterms:created>
  <dcterms:modified xsi:type="dcterms:W3CDTF">2022-04-12T07:21:05Z</dcterms:modified>
</cp:coreProperties>
</file>