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65" r:id="rId3"/>
    <p:sldId id="270" r:id="rId4"/>
    <p:sldId id="272" r:id="rId5"/>
    <p:sldId id="273" r:id="rId6"/>
    <p:sldId id="274" r:id="rId7"/>
    <p:sldId id="275" r:id="rId8"/>
    <p:sldId id="277" r:id="rId9"/>
    <p:sldId id="26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285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21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683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8317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898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150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442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428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436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10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0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126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307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36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414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9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4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596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станній дзвоник 2020 - 29 May 2020 - Чернівецька загальноосвітня школа №25">
            <a:extLst>
              <a:ext uri="{FF2B5EF4-FFF2-40B4-BE49-F238E27FC236}">
                <a16:creationId xmlns:a16="http://schemas.microsoft.com/office/drawing/2014/main" id="{34BA3AA5-5C91-46F6-8B57-324012CD0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60" y="544604"/>
            <a:ext cx="2088981" cy="266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Для голосних характерні фонація - Стр 2">
            <a:extLst>
              <a:ext uri="{FF2B5EF4-FFF2-40B4-BE49-F238E27FC236}">
                <a16:creationId xmlns:a16="http://schemas.microsoft.com/office/drawing/2014/main" id="{4CC896FA-48DF-432A-80CC-D77AF8BB27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0"/>
          <a:stretch/>
        </p:blipFill>
        <p:spPr bwMode="auto">
          <a:xfrm>
            <a:off x="3652215" y="544604"/>
            <a:ext cx="2925153" cy="3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271AF5-E6A7-421A-9264-9D62D68D7C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217" t="42511" r="7251" b="2642"/>
          <a:stretch/>
        </p:blipFill>
        <p:spPr>
          <a:xfrm rot="2142560" flipH="1">
            <a:off x="4532543" y="1620723"/>
            <a:ext cx="218673" cy="5650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E213CA-8329-4B0B-BCC2-CE6CF0143CD3}"/>
              </a:ext>
            </a:extLst>
          </p:cNvPr>
          <p:cNvSpPr txBox="1"/>
          <p:nvPr/>
        </p:nvSpPr>
        <p:spPr>
          <a:xfrm>
            <a:off x="7074733" y="821145"/>
            <a:ext cx="51172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[</a:t>
            </a:r>
            <a:r>
              <a:rPr lang="uk-UA" sz="8000" dirty="0" err="1"/>
              <a:t>дз</a:t>
            </a:r>
            <a:r>
              <a:rPr lang="en-US" sz="8000" dirty="0"/>
              <a:t>]</a:t>
            </a:r>
            <a:r>
              <a:rPr lang="uk-UA" sz="8000" dirty="0"/>
              <a:t> </a:t>
            </a:r>
            <a:endParaRPr lang="ru-RU" sz="8000" dirty="0"/>
          </a:p>
        </p:txBody>
      </p:sp>
      <p:sp>
        <p:nvSpPr>
          <p:cNvPr id="2" name="Дуга 1">
            <a:extLst>
              <a:ext uri="{FF2B5EF4-FFF2-40B4-BE49-F238E27FC236}">
                <a16:creationId xmlns:a16="http://schemas.microsoft.com/office/drawing/2014/main" id="{9F5C2E8A-FCC7-45C7-B746-CEE6CA1AB5D9}"/>
              </a:ext>
            </a:extLst>
          </p:cNvPr>
          <p:cNvSpPr/>
          <p:nvPr/>
        </p:nvSpPr>
        <p:spPr>
          <a:xfrm rot="20720723">
            <a:off x="7436596" y="1159216"/>
            <a:ext cx="1063159" cy="674492"/>
          </a:xfrm>
          <a:prstGeom prst="arc">
            <a:avLst>
              <a:gd name="adj1" fmla="val 13271172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5A9EBA-4DD0-4647-9456-7BEB62F79A79}"/>
              </a:ext>
            </a:extLst>
          </p:cNvPr>
          <p:cNvSpPr txBox="1"/>
          <p:nvPr/>
        </p:nvSpPr>
        <p:spPr>
          <a:xfrm>
            <a:off x="7233248" y="2421960"/>
            <a:ext cx="2256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[</a:t>
            </a:r>
            <a:r>
              <a:rPr lang="uk-UA" sz="8000" dirty="0" err="1"/>
              <a:t>дз</a:t>
            </a:r>
            <a:r>
              <a:rPr lang="uk-UA" sz="8000" dirty="0"/>
              <a:t>′</a:t>
            </a:r>
            <a:r>
              <a:rPr lang="en-US" sz="8000" dirty="0"/>
              <a:t>]</a:t>
            </a:r>
            <a:endParaRPr lang="ru-RU" sz="8000" dirty="0"/>
          </a:p>
        </p:txBody>
      </p:sp>
      <p:sp>
        <p:nvSpPr>
          <p:cNvPr id="8" name="Дуга 7">
            <a:extLst>
              <a:ext uri="{FF2B5EF4-FFF2-40B4-BE49-F238E27FC236}">
                <a16:creationId xmlns:a16="http://schemas.microsoft.com/office/drawing/2014/main" id="{C1BE3E25-64D5-4E4E-88A1-4E0769D59980}"/>
              </a:ext>
            </a:extLst>
          </p:cNvPr>
          <p:cNvSpPr/>
          <p:nvPr/>
        </p:nvSpPr>
        <p:spPr>
          <a:xfrm rot="20720723">
            <a:off x="7636152" y="2746432"/>
            <a:ext cx="1063159" cy="674492"/>
          </a:xfrm>
          <a:prstGeom prst="arc">
            <a:avLst>
              <a:gd name="adj1" fmla="val 13271172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F5EFB2-F11D-4042-B68E-995E4EA4A651}"/>
              </a:ext>
            </a:extLst>
          </p:cNvPr>
          <p:cNvSpPr txBox="1"/>
          <p:nvPr/>
        </p:nvSpPr>
        <p:spPr>
          <a:xfrm>
            <a:off x="7074732" y="1534772"/>
            <a:ext cx="51172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         </a:t>
            </a:r>
            <a:r>
              <a:rPr lang="uk-UA" sz="5400" dirty="0"/>
              <a:t>злиті</a:t>
            </a:r>
            <a:endParaRPr lang="ru-RU" sz="8000" dirty="0"/>
          </a:p>
        </p:txBody>
      </p:sp>
      <p:pic>
        <p:nvPicPr>
          <p:cNvPr id="10" name="Picture 2" descr="Після укусу ґедзя волинянка «підчепила» небезпечну інфекцію | ВолиньPost">
            <a:extLst>
              <a:ext uri="{FF2B5EF4-FFF2-40B4-BE49-F238E27FC236}">
                <a16:creationId xmlns:a16="http://schemas.microsoft.com/office/drawing/2014/main" id="{8B41DD9E-75F3-4F8D-B920-21B9003C0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09" y="4032354"/>
            <a:ext cx="2872169" cy="198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119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00FF32-4D91-4C54-99E4-8A42083D0A56}"/>
              </a:ext>
            </a:extLst>
          </p:cNvPr>
          <p:cNvSpPr txBox="1"/>
          <p:nvPr/>
        </p:nvSpPr>
        <p:spPr>
          <a:xfrm>
            <a:off x="1273923" y="1866899"/>
            <a:ext cx="548882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/>
              <a:t>дзьоб </a:t>
            </a:r>
            <a:endParaRPr lang="ru-RU" sz="11500" dirty="0"/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482CB685-1E73-4AD1-81DF-6256A774C8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/>
        </p:blipFill>
        <p:spPr bwMode="auto">
          <a:xfrm>
            <a:off x="6096000" y="1090522"/>
            <a:ext cx="5067300" cy="4678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7DB684-4C13-44E4-991E-3565BAE27203}"/>
              </a:ext>
            </a:extLst>
          </p:cNvPr>
          <p:cNvSpPr txBox="1"/>
          <p:nvPr/>
        </p:nvSpPr>
        <p:spPr>
          <a:xfrm>
            <a:off x="1906008" y="3728947"/>
            <a:ext cx="13618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=′ </a:t>
            </a:r>
            <a:endParaRPr lang="ru-RU" sz="11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7A535C-D8D6-4F4F-9997-DB8131B85A61}"/>
              </a:ext>
            </a:extLst>
          </p:cNvPr>
          <p:cNvSpPr txBox="1"/>
          <p:nvPr/>
        </p:nvSpPr>
        <p:spPr>
          <a:xfrm>
            <a:off x="3267856" y="3694589"/>
            <a:ext cx="13618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● </a:t>
            </a:r>
            <a:endParaRPr lang="ru-RU" sz="115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BFCC26-E5AD-4370-8AE2-E7BF097DBB2F}"/>
              </a:ext>
            </a:extLst>
          </p:cNvPr>
          <p:cNvSpPr txBox="1"/>
          <p:nvPr/>
        </p:nvSpPr>
        <p:spPr>
          <a:xfrm>
            <a:off x="4441843" y="3574300"/>
            <a:ext cx="13618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- </a:t>
            </a:r>
            <a:endParaRPr lang="ru-RU" sz="11500" dirty="0"/>
          </a:p>
        </p:txBody>
      </p:sp>
      <p:sp>
        <p:nvSpPr>
          <p:cNvPr id="3" name="Дуга 2">
            <a:extLst>
              <a:ext uri="{FF2B5EF4-FFF2-40B4-BE49-F238E27FC236}">
                <a16:creationId xmlns:a16="http://schemas.microsoft.com/office/drawing/2014/main" id="{9D5FAC30-1D0B-4441-885F-6109B7EC7842}"/>
              </a:ext>
            </a:extLst>
          </p:cNvPr>
          <p:cNvSpPr/>
          <p:nvPr/>
        </p:nvSpPr>
        <p:spPr>
          <a:xfrm rot="19338156">
            <a:off x="1783803" y="4160918"/>
            <a:ext cx="1092720" cy="929390"/>
          </a:xfrm>
          <a:prstGeom prst="arc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76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7D279B-8A5C-4C96-ADDD-23D5E50BE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505" y="61558"/>
            <a:ext cx="5621339" cy="1400530"/>
          </a:xfrm>
        </p:spPr>
        <p:txBody>
          <a:bodyPr/>
          <a:lstStyle/>
          <a:p>
            <a:r>
              <a:rPr lang="uk-UA" dirty="0"/>
              <a:t>Гра «Це дзьоб…»</a:t>
            </a:r>
            <a:br>
              <a:rPr lang="uk-UA" dirty="0"/>
            </a:br>
            <a:endParaRPr lang="ru-RU" dirty="0"/>
          </a:p>
        </p:txBody>
      </p:sp>
      <p:pic>
        <p:nvPicPr>
          <p:cNvPr id="1026" name="Picture 2" descr="Дзьоб білого лелеки фото">
            <a:extLst>
              <a:ext uri="{FF2B5EF4-FFF2-40B4-BE49-F238E27FC236}">
                <a16:creationId xmlns:a16="http://schemas.microsoft.com/office/drawing/2014/main" id="{4027DCA3-BD30-45E2-A2A2-21D8011C9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761823"/>
            <a:ext cx="66675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4D82A5-66B8-4C6D-AD69-3588201089BA}"/>
              </a:ext>
            </a:extLst>
          </p:cNvPr>
          <p:cNvSpPr txBox="1"/>
          <p:nvPr/>
        </p:nvSpPr>
        <p:spPr>
          <a:xfrm flipH="1">
            <a:off x="2578308" y="5762448"/>
            <a:ext cx="89940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дзьоб </a:t>
            </a:r>
            <a:r>
              <a:rPr lang="uk-UA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лелеки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білого.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03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Українське товариство охорони птахів - 10 фактів про одуда (лат. — Upupa  epops; англ. — Hoopoe) З контрастними смужками, довгим кривим дзьобом і  кумедною зачіскою — одуд один з найбільш помітних птахів.">
            <a:extLst>
              <a:ext uri="{FF2B5EF4-FFF2-40B4-BE49-F238E27FC236}">
                <a16:creationId xmlns:a16="http://schemas.microsoft.com/office/drawing/2014/main" id="{F6B01FD4-4B6F-4972-A401-F4BEBC63C6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" r="32655" b="-515"/>
          <a:stretch/>
        </p:blipFill>
        <p:spPr bwMode="auto">
          <a:xfrm>
            <a:off x="0" y="304800"/>
            <a:ext cx="4429577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2BC467-878B-40C0-8F36-7F5AA14139B3}"/>
              </a:ext>
            </a:extLst>
          </p:cNvPr>
          <p:cNvSpPr txBox="1"/>
          <p:nvPr/>
        </p:nvSpPr>
        <p:spPr>
          <a:xfrm flipH="1">
            <a:off x="447329" y="4354876"/>
            <a:ext cx="6178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дзьоб одуда.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Одуд — Вікіпедія">
            <a:extLst>
              <a:ext uri="{FF2B5EF4-FFF2-40B4-BE49-F238E27FC236}">
                <a16:creationId xmlns:a16="http://schemas.microsoft.com/office/drawing/2014/main" id="{78575DD6-84B7-487B-8916-B1C669EAE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225" y="0"/>
            <a:ext cx="4895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72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Барвистий рибалочка :: Пернаті друзі, птахи України, орнітологія ::">
            <a:extLst>
              <a:ext uri="{FF2B5EF4-FFF2-40B4-BE49-F238E27FC236}">
                <a16:creationId xmlns:a16="http://schemas.microsoft.com/office/drawing/2014/main" id="{7BE69EFC-43D0-4C5B-A8B2-B6948338C4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7" r="12026" b="63158"/>
          <a:stretch/>
        </p:blipFill>
        <p:spPr bwMode="auto">
          <a:xfrm>
            <a:off x="0" y="2558475"/>
            <a:ext cx="4476750" cy="206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55D237D-E411-484B-99EE-343C8EA60061}"/>
              </a:ext>
            </a:extLst>
          </p:cNvPr>
          <p:cNvSpPr txBox="1"/>
          <p:nvPr/>
        </p:nvSpPr>
        <p:spPr>
          <a:xfrm flipH="1">
            <a:off x="342900" y="5068744"/>
            <a:ext cx="74819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дзьоб рибалочки.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 descr="Зимородок в полете с рыбой в клюве, летящей к трактирщику | Премиум Фото">
            <a:extLst>
              <a:ext uri="{FF2B5EF4-FFF2-40B4-BE49-F238E27FC236}">
                <a16:creationId xmlns:a16="http://schemas.microsoft.com/office/drawing/2014/main" id="{753F94C1-AA3A-4A47-A2A7-6CB92F6D4B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4" t="10317" r="17321"/>
          <a:stretch/>
        </p:blipFill>
        <p:spPr bwMode="auto">
          <a:xfrm>
            <a:off x="5957809" y="180976"/>
            <a:ext cx="6229350" cy="475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20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тахи України">
            <a:extLst>
              <a:ext uri="{FF2B5EF4-FFF2-40B4-BE49-F238E27FC236}">
                <a16:creationId xmlns:a16="http://schemas.microsoft.com/office/drawing/2014/main" id="{7FA67C66-84D7-4209-B29F-0907F525A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80" r="10767" b="67706"/>
          <a:stretch/>
        </p:blipFill>
        <p:spPr bwMode="auto">
          <a:xfrm>
            <a:off x="1" y="304800"/>
            <a:ext cx="5524500" cy="278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птахи України">
            <a:extLst>
              <a:ext uri="{FF2B5EF4-FFF2-40B4-BE49-F238E27FC236}">
                <a16:creationId xmlns:a16="http://schemas.microsoft.com/office/drawing/2014/main" id="{825FFE12-F412-4FCC-B38F-8819727A7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2397125"/>
            <a:ext cx="5353050" cy="446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F0DAC3-F8DF-4824-A6A6-25ECF1BF26F9}"/>
              </a:ext>
            </a:extLst>
          </p:cNvPr>
          <p:cNvSpPr txBox="1"/>
          <p:nvPr/>
        </p:nvSpPr>
        <p:spPr>
          <a:xfrm flipH="1">
            <a:off x="571500" y="3771902"/>
            <a:ext cx="5524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дзьоб сойки.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8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8263F3-A60D-44F4-97A7-78928DCCAF9B}"/>
              </a:ext>
            </a:extLst>
          </p:cNvPr>
          <p:cNvSpPr txBox="1"/>
          <p:nvPr/>
        </p:nvSpPr>
        <p:spPr>
          <a:xfrm>
            <a:off x="0" y="4743450"/>
            <a:ext cx="125349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Спритний хлопчина в коричневій кожушині, </a:t>
            </a:r>
          </a:p>
          <a:p>
            <a:r>
              <a:rPr lang="uk-UA" sz="4400" dirty="0"/>
              <a:t>По дворах стрибає, крихти збирає.</a:t>
            </a:r>
            <a:endParaRPr lang="ru-RU" sz="4400" dirty="0"/>
          </a:p>
        </p:txBody>
      </p:sp>
      <p:pic>
        <p:nvPicPr>
          <p:cNvPr id="6148" name="Picture 4" descr="Польовий горобець">
            <a:extLst>
              <a:ext uri="{FF2B5EF4-FFF2-40B4-BE49-F238E27FC236}">
                <a16:creationId xmlns:a16="http://schemas.microsoft.com/office/drawing/2014/main" id="{37C4A4A2-92FC-48C3-8794-BB8F1C300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0"/>
            <a:ext cx="5323859" cy="355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Горобець хатній (Passer domesticus, домовый воробей) — Птахи України">
            <a:extLst>
              <a:ext uri="{FF2B5EF4-FFF2-40B4-BE49-F238E27FC236}">
                <a16:creationId xmlns:a16="http://schemas.microsoft.com/office/drawing/2014/main" id="{A7B6D323-F793-4734-89D8-DA3B96DAD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53" y="0"/>
            <a:ext cx="5323859" cy="406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4A8463-7DD4-4FC3-941E-50428834D31E}"/>
              </a:ext>
            </a:extLst>
          </p:cNvPr>
          <p:cNvSpPr txBox="1"/>
          <p:nvPr/>
        </p:nvSpPr>
        <p:spPr>
          <a:xfrm>
            <a:off x="1600200" y="4032502"/>
            <a:ext cx="2705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Горобець хатній</a:t>
            </a:r>
            <a:endParaRPr lang="ru-RU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5D64A4-83A0-4E23-B3EA-CF0D1545187D}"/>
              </a:ext>
            </a:extLst>
          </p:cNvPr>
          <p:cNvSpPr txBox="1"/>
          <p:nvPr/>
        </p:nvSpPr>
        <p:spPr>
          <a:xfrm>
            <a:off x="7576828" y="3598554"/>
            <a:ext cx="3815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Горобець польовий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2920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8263F3-A60D-44F4-97A7-78928DCCAF9B}"/>
              </a:ext>
            </a:extLst>
          </p:cNvPr>
          <p:cNvSpPr txBox="1"/>
          <p:nvPr/>
        </p:nvSpPr>
        <p:spPr>
          <a:xfrm>
            <a:off x="133350" y="3771900"/>
            <a:ext cx="84010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Вірно людям я служу, </a:t>
            </a:r>
          </a:p>
          <a:p>
            <a:r>
              <a:rPr lang="uk-UA" sz="4400" dirty="0"/>
              <a:t>Їм дерева стережу,</a:t>
            </a:r>
          </a:p>
          <a:p>
            <a:r>
              <a:rPr lang="uk-UA" sz="4400" dirty="0"/>
              <a:t>Дзьоб міцний і гострий маю,</a:t>
            </a:r>
          </a:p>
          <a:p>
            <a:r>
              <a:rPr lang="uk-UA" sz="4400" dirty="0"/>
              <a:t>Шкідників ним здобуваю.</a:t>
            </a:r>
            <a:endParaRPr lang="ru-RU" sz="4400" dirty="0"/>
          </a:p>
        </p:txBody>
      </p:sp>
      <p:pic>
        <p:nvPicPr>
          <p:cNvPr id="7170" name="Picture 2" descr="Большой пёстрый дятел :: Юному натуралисту-орнитологу. Справочник птиц">
            <a:extLst>
              <a:ext uri="{FF2B5EF4-FFF2-40B4-BE49-F238E27FC236}">
                <a16:creationId xmlns:a16="http://schemas.microsoft.com/office/drawing/2014/main" id="{0677DC05-2C6D-49A8-A98C-47B18FBB7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0"/>
            <a:ext cx="4181475" cy="518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35FB18-EA53-4573-A4FF-03791AB48AEB}"/>
              </a:ext>
            </a:extLst>
          </p:cNvPr>
          <p:cNvSpPr txBox="1"/>
          <p:nvPr/>
        </p:nvSpPr>
        <p:spPr>
          <a:xfrm flipH="1">
            <a:off x="617218" y="285333"/>
            <a:ext cx="51739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Лісовий лікар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4D4947-BACE-40D1-93D2-CE0793440CE1}"/>
              </a:ext>
            </a:extLst>
          </p:cNvPr>
          <p:cNvSpPr txBox="1"/>
          <p:nvPr/>
        </p:nvSpPr>
        <p:spPr>
          <a:xfrm flipH="1">
            <a:off x="483868" y="2070437"/>
            <a:ext cx="65265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Лісовий майстер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048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Діти читають книги: векторна графіка, зображення, Діти читають книги  малюнки | Скачати з Depositphotos®">
            <a:extLst>
              <a:ext uri="{FF2B5EF4-FFF2-40B4-BE49-F238E27FC236}">
                <a16:creationId xmlns:a16="http://schemas.microsoft.com/office/drawing/2014/main" id="{63316AF6-F99D-49FE-A05E-070F70A06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026" y="222314"/>
            <a:ext cx="3414302" cy="227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C0F1B3-5A54-43D2-8ED8-8F630DDA5CEE}"/>
              </a:ext>
            </a:extLst>
          </p:cNvPr>
          <p:cNvSpPr txBox="1"/>
          <p:nvPr/>
        </p:nvSpPr>
        <p:spPr>
          <a:xfrm>
            <a:off x="495300" y="1018467"/>
            <a:ext cx="10629899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Буквар </a:t>
            </a:r>
          </a:p>
          <a:p>
            <a:r>
              <a:rPr lang="uk-UA" sz="11500" dirty="0"/>
              <a:t>Ст.67</a:t>
            </a:r>
            <a:endParaRPr lang="uk-UA" sz="4800" dirty="0"/>
          </a:p>
          <a:p>
            <a:r>
              <a:rPr lang="uk-UA" sz="4800" dirty="0"/>
              <a:t>«Лісовий майстер» </a:t>
            </a:r>
          </a:p>
          <a:p>
            <a:r>
              <a:rPr lang="uk-UA" sz="4800" dirty="0"/>
              <a:t>читати на час</a:t>
            </a:r>
            <a:endParaRPr lang="uk-UA" sz="11500" dirty="0"/>
          </a:p>
        </p:txBody>
      </p:sp>
    </p:spTree>
    <p:extLst>
      <p:ext uri="{BB962C8B-B14F-4D97-AF65-F5344CB8AC3E}">
        <p14:creationId xmlns:p14="http://schemas.microsoft.com/office/powerpoint/2010/main" val="393777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336</TotalTime>
  <Words>87</Words>
  <Application>Microsoft Office PowerPoint</Application>
  <PresentationFormat>Широкоэкранный</PresentationFormat>
  <Paragraphs>26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Гра «Це дзьоб…»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20</cp:revision>
  <dcterms:created xsi:type="dcterms:W3CDTF">2021-11-01T20:33:01Z</dcterms:created>
  <dcterms:modified xsi:type="dcterms:W3CDTF">2022-04-04T07:12:46Z</dcterms:modified>
</cp:coreProperties>
</file>