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73" r:id="rId2"/>
    <p:sldId id="278" r:id="rId3"/>
    <p:sldId id="281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293" r:id="rId15"/>
    <p:sldId id="295" r:id="rId16"/>
    <p:sldId id="292" r:id="rId17"/>
    <p:sldId id="294" r:id="rId18"/>
    <p:sldId id="26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6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01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3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5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5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25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160502" y="246054"/>
            <a:ext cx="8447921" cy="27775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dirty="0" err="1">
                <a:solidFill>
                  <a:srgbClr val="00B0F0"/>
                </a:solidFill>
              </a:rPr>
              <a:t>Утворюємо</a:t>
            </a:r>
            <a:endParaRPr lang="ru-RU" sz="4800" dirty="0">
              <a:solidFill>
                <a:srgbClr val="00B0F0"/>
              </a:solidFill>
            </a:endParaRPr>
          </a:p>
          <a:p>
            <a:r>
              <a:rPr lang="ru-RU" sz="4800" dirty="0">
                <a:solidFill>
                  <a:srgbClr val="00B0F0"/>
                </a:solidFill>
              </a:rPr>
              <a:t> числа другого десятка   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6751FB-F90E-4ACD-9C56-513D1109AC2D}"/>
              </a:ext>
            </a:extLst>
          </p:cNvPr>
          <p:cNvSpPr txBox="1"/>
          <p:nvPr/>
        </p:nvSpPr>
        <p:spPr>
          <a:xfrm>
            <a:off x="519659" y="5150260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Навчимося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EB706-02D4-4BA8-B349-A1E046083C4D}"/>
              </a:ext>
            </a:extLst>
          </p:cNvPr>
          <p:cNvSpPr txBox="1"/>
          <p:nvPr/>
        </p:nvSpPr>
        <p:spPr>
          <a:xfrm>
            <a:off x="1311843" y="5940770"/>
            <a:ext cx="10466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- </a:t>
            </a:r>
            <a:r>
              <a:rPr lang="uk-UA" sz="2800" dirty="0"/>
              <a:t>утворювати числа другого десятка та  називати їх .</a:t>
            </a:r>
            <a:endParaRPr lang="ru-RU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C858A9-68BD-48B2-9FA4-058C2A0E3286}"/>
              </a:ext>
            </a:extLst>
          </p:cNvPr>
          <p:cNvSpPr txBox="1"/>
          <p:nvPr/>
        </p:nvSpPr>
        <p:spPr>
          <a:xfrm>
            <a:off x="719334" y="3544500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Дізнаємося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3B6617-26BB-4736-88DA-527E228E8CB5}"/>
              </a:ext>
            </a:extLst>
          </p:cNvPr>
          <p:cNvSpPr txBox="1"/>
          <p:nvPr/>
        </p:nvSpPr>
        <p:spPr>
          <a:xfrm>
            <a:off x="1185311" y="4311406"/>
            <a:ext cx="7423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 - які числа відносяться до чисел другого десятка;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8BBC82-7880-41B7-82BC-72A58172FB9A}"/>
              </a:ext>
            </a:extLst>
          </p:cNvPr>
          <p:cNvSpPr txBox="1"/>
          <p:nvPr/>
        </p:nvSpPr>
        <p:spPr>
          <a:xfrm>
            <a:off x="1185311" y="2467282"/>
            <a:ext cx="10366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  </a:t>
            </a:r>
            <a:r>
              <a:rPr lang="uk-UA" sz="2800" dirty="0"/>
              <a:t>- поняття «одноцифрові та двоцифрові</a:t>
            </a:r>
          </a:p>
          <a:p>
            <a:r>
              <a:rPr lang="uk-UA" sz="2800" dirty="0"/>
              <a:t>числа»</a:t>
            </a:r>
            <a:endParaRPr lang="ru-RU" sz="2800" dirty="0"/>
          </a:p>
        </p:txBody>
      </p:sp>
      <p:pic>
        <p:nvPicPr>
          <p:cNvPr id="1028" name="Picture 4" descr="Узнаем кто сказал «Эврика!»? Легендарное открытие принципа Архимеда">
            <a:extLst>
              <a:ext uri="{FF2B5EF4-FFF2-40B4-BE49-F238E27FC236}">
                <a16:creationId xmlns:a16="http://schemas.microsoft.com/office/drawing/2014/main" id="{00E46E7B-30E8-4424-9437-2DD032922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815" y="38174"/>
            <a:ext cx="3364185" cy="410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CC1BA53-4176-41CC-B06B-30B267EA674A}"/>
              </a:ext>
            </a:extLst>
          </p:cNvPr>
          <p:cNvSpPr txBox="1"/>
          <p:nvPr/>
        </p:nvSpPr>
        <p:spPr>
          <a:xfrm>
            <a:off x="353608" y="1740556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Повторимо</a:t>
            </a:r>
          </a:p>
        </p:txBody>
      </p:sp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7" grpId="0"/>
      <p:bldP spid="12" grpId="0"/>
      <p:bldP spid="13" grpId="0"/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FFDF44-7D49-47FC-B802-0D431592EA8F}"/>
              </a:ext>
            </a:extLst>
          </p:cNvPr>
          <p:cNvSpPr txBox="1"/>
          <p:nvPr/>
        </p:nvSpPr>
        <p:spPr>
          <a:xfrm>
            <a:off x="5179965" y="2306423"/>
            <a:ext cx="299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chemeClr val="accent1"/>
                </a:solidFill>
              </a:rPr>
              <a:t>7</a:t>
            </a:r>
            <a:r>
              <a:rPr lang="uk-UA" sz="5400" dirty="0"/>
              <a:t> на  </a:t>
            </a:r>
            <a:r>
              <a:rPr lang="uk-UA" sz="5400" b="1" dirty="0">
                <a:solidFill>
                  <a:srgbClr val="00B0F0"/>
                </a:solidFill>
              </a:rPr>
              <a:t>10</a:t>
            </a:r>
            <a:endParaRPr lang="ru-RU" sz="5400" b="1" i="1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FE5BC-D0DF-45EA-8656-B11BE1483E86}"/>
              </a:ext>
            </a:extLst>
          </p:cNvPr>
          <p:cNvSpPr txBox="1"/>
          <p:nvPr/>
        </p:nvSpPr>
        <p:spPr>
          <a:xfrm>
            <a:off x="6678525" y="950100"/>
            <a:ext cx="1814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 </a:t>
            </a:r>
            <a:r>
              <a:rPr lang="uk-UA" sz="4400" b="1" dirty="0" err="1">
                <a:solidFill>
                  <a:srgbClr val="00B0F0"/>
                </a:solidFill>
              </a:rPr>
              <a:t>дцять</a:t>
            </a:r>
            <a:endParaRPr lang="ru-RU" sz="3600" b="1" i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34467-3C69-403F-A80E-9118CCF9D250}"/>
              </a:ext>
            </a:extLst>
          </p:cNvPr>
          <p:cNvSpPr txBox="1"/>
          <p:nvPr/>
        </p:nvSpPr>
        <p:spPr>
          <a:xfrm>
            <a:off x="8653056" y="2289680"/>
            <a:ext cx="967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7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D0022-CB4B-4AF2-B95C-F9882F218F66}"/>
              </a:ext>
            </a:extLst>
          </p:cNvPr>
          <p:cNvSpPr txBox="1"/>
          <p:nvPr/>
        </p:nvSpPr>
        <p:spPr>
          <a:xfrm>
            <a:off x="538338" y="5579828"/>
            <a:ext cx="336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/>
              <a:t>10 </a:t>
            </a:r>
            <a:r>
              <a:rPr lang="uk-UA" sz="5400" dirty="0"/>
              <a:t>+ </a:t>
            </a:r>
            <a:r>
              <a:rPr lang="uk-UA" sz="5400" b="1" dirty="0">
                <a:solidFill>
                  <a:srgbClr val="C00000"/>
                </a:solidFill>
              </a:rPr>
              <a:t>7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A6D19-C32C-4DEF-AA5A-C587F5304888}"/>
              </a:ext>
            </a:extLst>
          </p:cNvPr>
          <p:cNvSpPr txBox="1"/>
          <p:nvPr/>
        </p:nvSpPr>
        <p:spPr>
          <a:xfrm>
            <a:off x="3291086" y="5549876"/>
            <a:ext cx="4193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/>
              <a:t>д. + </a:t>
            </a:r>
            <a:r>
              <a:rPr lang="uk-UA" sz="5400" b="1" dirty="0">
                <a:solidFill>
                  <a:srgbClr val="C00000"/>
                </a:solidFill>
              </a:rPr>
              <a:t>7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C574D-C971-434E-AF5F-3EFE801FCF2F}"/>
              </a:ext>
            </a:extLst>
          </p:cNvPr>
          <p:cNvSpPr txBox="1"/>
          <p:nvPr/>
        </p:nvSpPr>
        <p:spPr>
          <a:xfrm>
            <a:off x="6461486" y="5525343"/>
            <a:ext cx="136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7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E5CFFC4-F3FD-4B9E-A532-656A62C5A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951" r="3157" b="10741"/>
          <a:stretch/>
        </p:blipFill>
        <p:spPr>
          <a:xfrm>
            <a:off x="81186" y="113822"/>
            <a:ext cx="4981121" cy="537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1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FFDF44-7D49-47FC-B802-0D431592EA8F}"/>
              </a:ext>
            </a:extLst>
          </p:cNvPr>
          <p:cNvSpPr txBox="1"/>
          <p:nvPr/>
        </p:nvSpPr>
        <p:spPr>
          <a:xfrm>
            <a:off x="5179965" y="2306423"/>
            <a:ext cx="299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chemeClr val="accent1"/>
                </a:solidFill>
              </a:rPr>
              <a:t>8</a:t>
            </a:r>
            <a:r>
              <a:rPr lang="uk-UA" sz="5400" dirty="0"/>
              <a:t> на  </a:t>
            </a:r>
            <a:r>
              <a:rPr lang="uk-UA" sz="5400" b="1" dirty="0">
                <a:solidFill>
                  <a:srgbClr val="00B0F0"/>
                </a:solidFill>
              </a:rPr>
              <a:t>10</a:t>
            </a:r>
            <a:endParaRPr lang="ru-RU" sz="5400" b="1" i="1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FE5BC-D0DF-45EA-8656-B11BE1483E86}"/>
              </a:ext>
            </a:extLst>
          </p:cNvPr>
          <p:cNvSpPr txBox="1"/>
          <p:nvPr/>
        </p:nvSpPr>
        <p:spPr>
          <a:xfrm>
            <a:off x="6678525" y="950100"/>
            <a:ext cx="1814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 </a:t>
            </a:r>
            <a:r>
              <a:rPr lang="uk-UA" sz="4400" b="1" dirty="0" err="1">
                <a:solidFill>
                  <a:srgbClr val="00B0F0"/>
                </a:solidFill>
              </a:rPr>
              <a:t>дцять</a:t>
            </a:r>
            <a:endParaRPr lang="ru-RU" sz="3600" b="1" i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34467-3C69-403F-A80E-9118CCF9D250}"/>
              </a:ext>
            </a:extLst>
          </p:cNvPr>
          <p:cNvSpPr txBox="1"/>
          <p:nvPr/>
        </p:nvSpPr>
        <p:spPr>
          <a:xfrm>
            <a:off x="8653056" y="2289680"/>
            <a:ext cx="967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8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D0022-CB4B-4AF2-B95C-F9882F218F66}"/>
              </a:ext>
            </a:extLst>
          </p:cNvPr>
          <p:cNvSpPr txBox="1"/>
          <p:nvPr/>
        </p:nvSpPr>
        <p:spPr>
          <a:xfrm>
            <a:off x="538338" y="5579828"/>
            <a:ext cx="336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/>
              <a:t>10 </a:t>
            </a:r>
            <a:r>
              <a:rPr lang="uk-UA" sz="5400" dirty="0"/>
              <a:t>+ </a:t>
            </a:r>
            <a:r>
              <a:rPr lang="uk-UA" sz="5400" b="1" dirty="0">
                <a:solidFill>
                  <a:srgbClr val="C00000"/>
                </a:solidFill>
              </a:rPr>
              <a:t>8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A6D19-C32C-4DEF-AA5A-C587F5304888}"/>
              </a:ext>
            </a:extLst>
          </p:cNvPr>
          <p:cNvSpPr txBox="1"/>
          <p:nvPr/>
        </p:nvSpPr>
        <p:spPr>
          <a:xfrm>
            <a:off x="3291086" y="5549876"/>
            <a:ext cx="4193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/>
              <a:t>д. + </a:t>
            </a:r>
            <a:r>
              <a:rPr lang="uk-UA" sz="5400" b="1" dirty="0">
                <a:solidFill>
                  <a:srgbClr val="C00000"/>
                </a:solidFill>
              </a:rPr>
              <a:t>8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C574D-C971-434E-AF5F-3EFE801FCF2F}"/>
              </a:ext>
            </a:extLst>
          </p:cNvPr>
          <p:cNvSpPr txBox="1"/>
          <p:nvPr/>
        </p:nvSpPr>
        <p:spPr>
          <a:xfrm>
            <a:off x="6461486" y="5525343"/>
            <a:ext cx="136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8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A02867-7598-491F-8797-9B479CD9F8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24" r="11313" b="8952"/>
          <a:stretch/>
        </p:blipFill>
        <p:spPr>
          <a:xfrm>
            <a:off x="290917" y="209006"/>
            <a:ext cx="4561659" cy="476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8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FFDF44-7D49-47FC-B802-0D431592EA8F}"/>
              </a:ext>
            </a:extLst>
          </p:cNvPr>
          <p:cNvSpPr txBox="1"/>
          <p:nvPr/>
        </p:nvSpPr>
        <p:spPr>
          <a:xfrm>
            <a:off x="5179965" y="2306423"/>
            <a:ext cx="299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chemeClr val="accent1"/>
                </a:solidFill>
              </a:rPr>
              <a:t>9</a:t>
            </a:r>
            <a:r>
              <a:rPr lang="uk-UA" sz="5400" dirty="0"/>
              <a:t> на  </a:t>
            </a:r>
            <a:r>
              <a:rPr lang="uk-UA" sz="5400" b="1" dirty="0">
                <a:solidFill>
                  <a:srgbClr val="00B0F0"/>
                </a:solidFill>
              </a:rPr>
              <a:t>10</a:t>
            </a:r>
            <a:endParaRPr lang="ru-RU" sz="5400" b="1" i="1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FE5BC-D0DF-45EA-8656-B11BE1483E86}"/>
              </a:ext>
            </a:extLst>
          </p:cNvPr>
          <p:cNvSpPr txBox="1"/>
          <p:nvPr/>
        </p:nvSpPr>
        <p:spPr>
          <a:xfrm>
            <a:off x="6678525" y="950100"/>
            <a:ext cx="1814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 </a:t>
            </a:r>
            <a:r>
              <a:rPr lang="uk-UA" sz="4400" b="1" dirty="0" err="1">
                <a:solidFill>
                  <a:srgbClr val="00B0F0"/>
                </a:solidFill>
              </a:rPr>
              <a:t>дцять</a:t>
            </a:r>
            <a:endParaRPr lang="ru-RU" sz="3600" b="1" i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34467-3C69-403F-A80E-9118CCF9D250}"/>
              </a:ext>
            </a:extLst>
          </p:cNvPr>
          <p:cNvSpPr txBox="1"/>
          <p:nvPr/>
        </p:nvSpPr>
        <p:spPr>
          <a:xfrm>
            <a:off x="8653056" y="2289680"/>
            <a:ext cx="967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9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D0022-CB4B-4AF2-B95C-F9882F218F66}"/>
              </a:ext>
            </a:extLst>
          </p:cNvPr>
          <p:cNvSpPr txBox="1"/>
          <p:nvPr/>
        </p:nvSpPr>
        <p:spPr>
          <a:xfrm>
            <a:off x="538338" y="5579828"/>
            <a:ext cx="336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/>
              <a:t>10 </a:t>
            </a:r>
            <a:r>
              <a:rPr lang="uk-UA" sz="5400" dirty="0"/>
              <a:t>+ </a:t>
            </a:r>
            <a:r>
              <a:rPr lang="uk-UA" sz="5400" b="1" dirty="0">
                <a:solidFill>
                  <a:srgbClr val="C00000"/>
                </a:solidFill>
              </a:rPr>
              <a:t>9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A6D19-C32C-4DEF-AA5A-C587F5304888}"/>
              </a:ext>
            </a:extLst>
          </p:cNvPr>
          <p:cNvSpPr txBox="1"/>
          <p:nvPr/>
        </p:nvSpPr>
        <p:spPr>
          <a:xfrm>
            <a:off x="3291086" y="5549876"/>
            <a:ext cx="4193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/>
              <a:t>д. + </a:t>
            </a:r>
            <a:r>
              <a:rPr lang="uk-UA" sz="5400" b="1" dirty="0">
                <a:solidFill>
                  <a:srgbClr val="C00000"/>
                </a:solidFill>
              </a:rPr>
              <a:t>9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C574D-C971-434E-AF5F-3EFE801FCF2F}"/>
              </a:ext>
            </a:extLst>
          </p:cNvPr>
          <p:cNvSpPr txBox="1"/>
          <p:nvPr/>
        </p:nvSpPr>
        <p:spPr>
          <a:xfrm>
            <a:off x="6461486" y="5525343"/>
            <a:ext cx="136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9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0D3530-D375-4BEE-9321-00B81FBD06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29" r="4201" b="8762"/>
          <a:stretch/>
        </p:blipFill>
        <p:spPr>
          <a:xfrm>
            <a:off x="108037" y="151835"/>
            <a:ext cx="4927419" cy="519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2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88D0022-CB4B-4AF2-B95C-F9882F218F66}"/>
              </a:ext>
            </a:extLst>
          </p:cNvPr>
          <p:cNvSpPr txBox="1"/>
          <p:nvPr/>
        </p:nvSpPr>
        <p:spPr>
          <a:xfrm>
            <a:off x="538338" y="5579828"/>
            <a:ext cx="336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/>
              <a:t>10 </a:t>
            </a:r>
            <a:r>
              <a:rPr lang="uk-UA" sz="5400" dirty="0"/>
              <a:t>+ </a:t>
            </a:r>
            <a:r>
              <a:rPr lang="uk-UA" sz="5400" b="1" dirty="0"/>
              <a:t>10</a:t>
            </a:r>
            <a:r>
              <a:rPr lang="uk-UA" sz="5400" b="1" dirty="0">
                <a:solidFill>
                  <a:srgbClr val="C00000"/>
                </a:solidFill>
              </a:rPr>
              <a:t>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A6D19-C32C-4DEF-AA5A-C587F5304888}"/>
              </a:ext>
            </a:extLst>
          </p:cNvPr>
          <p:cNvSpPr txBox="1"/>
          <p:nvPr/>
        </p:nvSpPr>
        <p:spPr>
          <a:xfrm>
            <a:off x="3500092" y="5579828"/>
            <a:ext cx="3919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/>
              <a:t>д. +</a:t>
            </a:r>
            <a:r>
              <a:rPr lang="uk-UA" sz="5400" b="1" dirty="0">
                <a:solidFill>
                  <a:srgbClr val="00B0F0"/>
                </a:solidFill>
              </a:rPr>
              <a:t> 1</a:t>
            </a:r>
            <a:r>
              <a:rPr lang="uk-UA" sz="5400" b="1" dirty="0"/>
              <a:t>д. =</a:t>
            </a:r>
            <a:endParaRPr lang="ru-RU" sz="5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C574D-C971-434E-AF5F-3EFE801FCF2F}"/>
              </a:ext>
            </a:extLst>
          </p:cNvPr>
          <p:cNvSpPr txBox="1"/>
          <p:nvPr/>
        </p:nvSpPr>
        <p:spPr>
          <a:xfrm>
            <a:off x="7144558" y="5579828"/>
            <a:ext cx="136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2</a:t>
            </a:r>
            <a:r>
              <a:rPr lang="uk-UA" sz="5400" b="1" dirty="0">
                <a:solidFill>
                  <a:schemeClr val="accent1"/>
                </a:solidFill>
              </a:rPr>
              <a:t>0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A636B0-C9FA-4C82-9F8B-4EFA82799D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36" t="27023" r="14360" b="6601"/>
          <a:stretch/>
        </p:blipFill>
        <p:spPr>
          <a:xfrm>
            <a:off x="547322" y="492071"/>
            <a:ext cx="3631474" cy="455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4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0BD20-59FF-4619-96EE-4274CA642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777065" cy="1400530"/>
          </a:xfrm>
        </p:spPr>
        <p:txBody>
          <a:bodyPr/>
          <a:lstStyle/>
          <a:p>
            <a:r>
              <a:rPr lang="uk-UA" dirty="0" err="1"/>
              <a:t>Перевір</a:t>
            </a:r>
            <a:r>
              <a:rPr lang="uk-UA" dirty="0"/>
              <a:t> себе. Яке число утворили?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7D9EB9-1AD0-4DC7-9EC7-88F89B246C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01" b="16418"/>
          <a:stretch/>
        </p:blipFill>
        <p:spPr>
          <a:xfrm>
            <a:off x="3524250" y="1278407"/>
            <a:ext cx="5143500" cy="52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5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60EB4F-CBC1-4F73-AE9D-720DCF76D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14" t="12936" r="24704" b="9254"/>
          <a:stretch/>
        </p:blipFill>
        <p:spPr>
          <a:xfrm rot="16200000">
            <a:off x="4174057" y="1160059"/>
            <a:ext cx="3275463" cy="5336275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465267F-1E1A-4B23-930F-6B15A2037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uk-UA" dirty="0"/>
              <a:t>Яке число утворили?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00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F32FB1-599F-401F-85FA-050A93754C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53" t="12737" b="8458"/>
          <a:stretch/>
        </p:blipFill>
        <p:spPr>
          <a:xfrm rot="5400000">
            <a:off x="3589361" y="1335352"/>
            <a:ext cx="4600717" cy="5404514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84FCE87-05D0-4FD4-9A67-6420ABEF8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uk-UA" dirty="0"/>
              <a:t>Яке число утворили?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36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B2F251-5236-4E1F-BA96-055AF91F6C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09" t="24479" r="25765" b="16616"/>
          <a:stretch/>
        </p:blipFill>
        <p:spPr>
          <a:xfrm rot="5400000">
            <a:off x="4208524" y="1175518"/>
            <a:ext cx="4022887" cy="5752532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EBD10B7-D5CA-48EE-B893-0CBF6E644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uk-UA" dirty="0"/>
              <a:t>Яке число утворили?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33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-125703" y="2804383"/>
            <a:ext cx="12443406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7200" cap="none" spc="0" dirty="0">
                <a:ln/>
                <a:solidFill>
                  <a:srgbClr val="FFFF00"/>
                </a:solidFill>
                <a:effectLst/>
              </a:rPr>
              <a:t>Я знаю, що числа другого десятка це</a:t>
            </a:r>
            <a:r>
              <a:rPr lang="uk-UA" sz="8800" b="1" cap="none" spc="0" dirty="0">
                <a:ln/>
                <a:solidFill>
                  <a:srgbClr val="FFFF00"/>
                </a:solidFill>
                <a:effectLst/>
              </a:rPr>
              <a:t>….  </a:t>
            </a:r>
            <a:endParaRPr lang="ru-RU" sz="8800" b="1" cap="none" spc="0" dirty="0">
              <a:ln/>
              <a:solidFill>
                <a:srgbClr val="FFFF00"/>
              </a:solidFill>
              <a:effectLst/>
            </a:endParaRPr>
          </a:p>
        </p:txBody>
      </p:sp>
      <p:pic>
        <p:nvPicPr>
          <p:cNvPr id="3074" name="Picture 2" descr="Микрофон Shure BETA 58S проводной для вокального пения (профессиональный  микофон для вокала), цена 560 грн - Prom.ua (ID#1506735316)">
            <a:extLst>
              <a:ext uri="{FF2B5EF4-FFF2-40B4-BE49-F238E27FC236}">
                <a16:creationId xmlns:a16="http://schemas.microsoft.com/office/drawing/2014/main" id="{499C65F4-F42E-488E-BA00-82B3A7C41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11166"/>
          <a:stretch/>
        </p:blipFill>
        <p:spPr bwMode="auto">
          <a:xfrm>
            <a:off x="3787775" y="228600"/>
            <a:ext cx="4022725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FCAA1E6-E6D3-4201-8B69-F376A7494B6A}"/>
              </a:ext>
            </a:extLst>
          </p:cNvPr>
          <p:cNvSpPr txBox="1">
            <a:spLocks/>
          </p:cNvSpPr>
          <p:nvPr/>
        </p:nvSpPr>
        <p:spPr>
          <a:xfrm>
            <a:off x="547561" y="5467850"/>
            <a:ext cx="10503151" cy="1390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  11  12  13  14  15  16  17  18  19  20</a:t>
            </a:r>
            <a:br>
              <a:rPr lang="uk-UA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D98453-A3D7-49D2-8A0B-3D870F96C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8146196" cy="1390150"/>
          </a:xfrm>
        </p:spPr>
        <p:txBody>
          <a:bodyPr/>
          <a:lstStyle/>
          <a:p>
            <a:r>
              <a:rPr lang="uk-UA" dirty="0"/>
              <a:t>	Запишіть всі натуральні одноцифрові числа.</a:t>
            </a:r>
            <a:br>
              <a:rPr lang="uk-UA" dirty="0"/>
            </a:br>
            <a:endParaRPr lang="ru-RU" dirty="0"/>
          </a:p>
        </p:txBody>
      </p:sp>
      <p:pic>
        <p:nvPicPr>
          <p:cNvPr id="5" name="Picture 4" descr="Узнаем кто сказал «Эврика!»? Легендарное открытие принципа Архимеда">
            <a:extLst>
              <a:ext uri="{FF2B5EF4-FFF2-40B4-BE49-F238E27FC236}">
                <a16:creationId xmlns:a16="http://schemas.microsoft.com/office/drawing/2014/main" id="{12E1A06E-3A76-4F02-818B-11AAACDA1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006" y="0"/>
            <a:ext cx="2684358" cy="327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B1534CC6-6F2D-4564-8A7B-D3F09B721CDF}"/>
              </a:ext>
            </a:extLst>
          </p:cNvPr>
          <p:cNvSpPr txBox="1">
            <a:spLocks/>
          </p:cNvSpPr>
          <p:nvPr/>
        </p:nvSpPr>
        <p:spPr>
          <a:xfrm>
            <a:off x="646112" y="2038850"/>
            <a:ext cx="6218922" cy="1390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  1  2  3  4  5  6  7  8  9</a:t>
            </a:r>
            <a:br>
              <a:rPr lang="uk-UA" dirty="0"/>
            </a:br>
            <a:endParaRPr lang="ru-RU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61D7ECEE-C934-4808-AA27-81DDD108A657}"/>
              </a:ext>
            </a:extLst>
          </p:cNvPr>
          <p:cNvSpPr txBox="1">
            <a:spLocks/>
          </p:cNvSpPr>
          <p:nvPr/>
        </p:nvSpPr>
        <p:spPr>
          <a:xfrm>
            <a:off x="646112" y="2929907"/>
            <a:ext cx="8146196" cy="1390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	Запишіть  всі двоцифрові круглі числа.</a:t>
            </a:r>
            <a:br>
              <a:rPr lang="uk-UA" dirty="0"/>
            </a:br>
            <a:endParaRPr lang="ru-RU" dirty="0"/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2EF3CEC5-CF17-47D9-8142-522CC47B5B02}"/>
              </a:ext>
            </a:extLst>
          </p:cNvPr>
          <p:cNvSpPr txBox="1">
            <a:spLocks/>
          </p:cNvSpPr>
          <p:nvPr/>
        </p:nvSpPr>
        <p:spPr>
          <a:xfrm>
            <a:off x="798511" y="4712021"/>
            <a:ext cx="9597513" cy="1390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  10  20  30  40  50  60  70  80  90</a:t>
            </a:r>
            <a:br>
              <a:rPr lang="uk-UA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42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D98453-A3D7-49D2-8A0B-3D870F96C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6342518" cy="657625"/>
          </a:xfrm>
        </p:spPr>
        <p:txBody>
          <a:bodyPr/>
          <a:lstStyle/>
          <a:p>
            <a:r>
              <a:rPr lang="uk-UA" dirty="0"/>
              <a:t>Практична робота</a:t>
            </a:r>
            <a:endParaRPr lang="ru-RU" dirty="0"/>
          </a:p>
        </p:txBody>
      </p:sp>
      <p:pic>
        <p:nvPicPr>
          <p:cNvPr id="5" name="Picture 4" descr="Узнаем кто сказал «Эврика!»? Легендарное открытие принципа Архимеда">
            <a:extLst>
              <a:ext uri="{FF2B5EF4-FFF2-40B4-BE49-F238E27FC236}">
                <a16:creationId xmlns:a16="http://schemas.microsoft.com/office/drawing/2014/main" id="{12E1A06E-3A76-4F02-818B-11AAACDA1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006" y="0"/>
            <a:ext cx="2684358" cy="327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494818F-537F-411F-AF45-B6B538D47015}"/>
              </a:ext>
            </a:extLst>
          </p:cNvPr>
          <p:cNvSpPr txBox="1"/>
          <p:nvPr/>
        </p:nvSpPr>
        <p:spPr>
          <a:xfrm>
            <a:off x="4716766" y="3105834"/>
            <a:ext cx="454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10 = </a:t>
            </a:r>
            <a:r>
              <a:rPr lang="uk-UA" sz="3600" i="1" dirty="0"/>
              <a:t>1д.</a:t>
            </a:r>
            <a:endParaRPr lang="ru-RU" sz="3600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C3D538-DB3E-45EC-84FF-C896750F6B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29" t="10369" r="29091" b="10369"/>
          <a:stretch/>
        </p:blipFill>
        <p:spPr>
          <a:xfrm>
            <a:off x="1436914" y="1220511"/>
            <a:ext cx="2899954" cy="543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FFDF44-7D49-47FC-B802-0D431592EA8F}"/>
              </a:ext>
            </a:extLst>
          </p:cNvPr>
          <p:cNvSpPr txBox="1"/>
          <p:nvPr/>
        </p:nvSpPr>
        <p:spPr>
          <a:xfrm>
            <a:off x="4827268" y="2289680"/>
            <a:ext cx="299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chemeClr val="accent1"/>
                </a:solidFill>
              </a:rPr>
              <a:t>1</a:t>
            </a:r>
            <a:r>
              <a:rPr lang="uk-UA" sz="5400" dirty="0"/>
              <a:t> на  </a:t>
            </a:r>
            <a:r>
              <a:rPr lang="uk-UA" sz="5400" b="1" dirty="0">
                <a:solidFill>
                  <a:srgbClr val="00B0F0"/>
                </a:solidFill>
              </a:rPr>
              <a:t>10</a:t>
            </a:r>
            <a:endParaRPr lang="ru-RU" sz="5400" b="1" i="1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FE5BC-D0DF-45EA-8656-B11BE1483E86}"/>
              </a:ext>
            </a:extLst>
          </p:cNvPr>
          <p:cNvSpPr txBox="1"/>
          <p:nvPr/>
        </p:nvSpPr>
        <p:spPr>
          <a:xfrm>
            <a:off x="6325828" y="800050"/>
            <a:ext cx="1814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 </a:t>
            </a:r>
            <a:r>
              <a:rPr lang="uk-UA" sz="4400" b="1" dirty="0" err="1">
                <a:solidFill>
                  <a:srgbClr val="00B0F0"/>
                </a:solidFill>
              </a:rPr>
              <a:t>дцять</a:t>
            </a:r>
            <a:endParaRPr lang="ru-RU" sz="3600" b="1" i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34467-3C69-403F-A80E-9118CCF9D250}"/>
              </a:ext>
            </a:extLst>
          </p:cNvPr>
          <p:cNvSpPr txBox="1"/>
          <p:nvPr/>
        </p:nvSpPr>
        <p:spPr>
          <a:xfrm>
            <a:off x="8653056" y="2289680"/>
            <a:ext cx="967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1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D0022-CB4B-4AF2-B95C-F9882F218F66}"/>
              </a:ext>
            </a:extLst>
          </p:cNvPr>
          <p:cNvSpPr txBox="1"/>
          <p:nvPr/>
        </p:nvSpPr>
        <p:spPr>
          <a:xfrm>
            <a:off x="561701" y="5635902"/>
            <a:ext cx="336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/>
              <a:t>10 </a:t>
            </a:r>
            <a:r>
              <a:rPr lang="uk-UA" sz="5400" dirty="0"/>
              <a:t>+ </a:t>
            </a:r>
            <a:r>
              <a:rPr lang="uk-UA" sz="5400" b="1" dirty="0">
                <a:solidFill>
                  <a:srgbClr val="C00000"/>
                </a:solidFill>
              </a:rPr>
              <a:t>1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A6D19-C32C-4DEF-AA5A-C587F5304888}"/>
              </a:ext>
            </a:extLst>
          </p:cNvPr>
          <p:cNvSpPr txBox="1"/>
          <p:nvPr/>
        </p:nvSpPr>
        <p:spPr>
          <a:xfrm>
            <a:off x="3092354" y="5635902"/>
            <a:ext cx="41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/>
              <a:t>д. + </a:t>
            </a:r>
            <a:r>
              <a:rPr lang="uk-UA" sz="5400" b="1" dirty="0">
                <a:solidFill>
                  <a:srgbClr val="C00000"/>
                </a:solidFill>
              </a:rPr>
              <a:t>1</a:t>
            </a:r>
            <a:r>
              <a:rPr lang="uk-UA" sz="5400" b="1" dirty="0"/>
              <a:t> =</a:t>
            </a:r>
            <a:endParaRPr lang="ru-RU" sz="5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C574D-C971-434E-AF5F-3EFE801FCF2F}"/>
              </a:ext>
            </a:extLst>
          </p:cNvPr>
          <p:cNvSpPr txBox="1"/>
          <p:nvPr/>
        </p:nvSpPr>
        <p:spPr>
          <a:xfrm>
            <a:off x="6096000" y="5635902"/>
            <a:ext cx="136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1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CFF1C94-597A-4E4C-A016-71FF683C97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69" t="27023" b="5010"/>
          <a:stretch/>
        </p:blipFill>
        <p:spPr>
          <a:xfrm>
            <a:off x="147367" y="974794"/>
            <a:ext cx="4265567" cy="4661108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63D0F965-C641-4828-A680-1F02F6DC9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263" y="91797"/>
            <a:ext cx="9625036" cy="657625"/>
          </a:xfrm>
        </p:spPr>
        <p:txBody>
          <a:bodyPr/>
          <a:lstStyle/>
          <a:p>
            <a:r>
              <a:rPr lang="uk-UA" dirty="0"/>
              <a:t>Утворюємо числа другого десятка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02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FFDF44-7D49-47FC-B802-0D431592EA8F}"/>
              </a:ext>
            </a:extLst>
          </p:cNvPr>
          <p:cNvSpPr txBox="1"/>
          <p:nvPr/>
        </p:nvSpPr>
        <p:spPr>
          <a:xfrm>
            <a:off x="4827268" y="2289680"/>
            <a:ext cx="299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chemeClr val="accent1"/>
                </a:solidFill>
              </a:rPr>
              <a:t>2</a:t>
            </a:r>
            <a:r>
              <a:rPr lang="uk-UA" sz="5400" dirty="0"/>
              <a:t> на  </a:t>
            </a:r>
            <a:r>
              <a:rPr lang="uk-UA" sz="5400" b="1" dirty="0">
                <a:solidFill>
                  <a:srgbClr val="00B0F0"/>
                </a:solidFill>
              </a:rPr>
              <a:t>10</a:t>
            </a:r>
            <a:endParaRPr lang="ru-RU" sz="5400" b="1" i="1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FE5BC-D0DF-45EA-8656-B11BE1483E86}"/>
              </a:ext>
            </a:extLst>
          </p:cNvPr>
          <p:cNvSpPr txBox="1"/>
          <p:nvPr/>
        </p:nvSpPr>
        <p:spPr>
          <a:xfrm>
            <a:off x="6086475" y="804658"/>
            <a:ext cx="1814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 </a:t>
            </a:r>
            <a:r>
              <a:rPr lang="uk-UA" sz="4400" b="1" dirty="0" err="1">
                <a:solidFill>
                  <a:srgbClr val="00B0F0"/>
                </a:solidFill>
              </a:rPr>
              <a:t>дцять</a:t>
            </a:r>
            <a:endParaRPr lang="ru-RU" sz="3600" b="1" i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34467-3C69-403F-A80E-9118CCF9D250}"/>
              </a:ext>
            </a:extLst>
          </p:cNvPr>
          <p:cNvSpPr txBox="1"/>
          <p:nvPr/>
        </p:nvSpPr>
        <p:spPr>
          <a:xfrm>
            <a:off x="8653056" y="2289680"/>
            <a:ext cx="967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2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D0022-CB4B-4AF2-B95C-F9882F218F66}"/>
              </a:ext>
            </a:extLst>
          </p:cNvPr>
          <p:cNvSpPr txBox="1"/>
          <p:nvPr/>
        </p:nvSpPr>
        <p:spPr>
          <a:xfrm>
            <a:off x="497124" y="5707950"/>
            <a:ext cx="336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/>
              <a:t>10 </a:t>
            </a:r>
            <a:r>
              <a:rPr lang="uk-UA" sz="5400" dirty="0"/>
              <a:t>+ </a:t>
            </a:r>
            <a:r>
              <a:rPr lang="uk-UA" sz="5400" b="1" dirty="0">
                <a:solidFill>
                  <a:srgbClr val="C00000"/>
                </a:solidFill>
              </a:rPr>
              <a:t>2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A6D19-C32C-4DEF-AA5A-C587F5304888}"/>
              </a:ext>
            </a:extLst>
          </p:cNvPr>
          <p:cNvSpPr txBox="1"/>
          <p:nvPr/>
        </p:nvSpPr>
        <p:spPr>
          <a:xfrm>
            <a:off x="3026814" y="5676259"/>
            <a:ext cx="41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/>
              <a:t>д. + </a:t>
            </a:r>
            <a:r>
              <a:rPr lang="uk-UA" sz="5400" b="1" dirty="0">
                <a:solidFill>
                  <a:srgbClr val="C00000"/>
                </a:solidFill>
              </a:rPr>
              <a:t>2</a:t>
            </a:r>
            <a:r>
              <a:rPr lang="uk-UA" sz="5400" b="1" dirty="0"/>
              <a:t> =</a:t>
            </a:r>
            <a:endParaRPr lang="ru-RU" sz="5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C574D-C971-434E-AF5F-3EFE801FCF2F}"/>
              </a:ext>
            </a:extLst>
          </p:cNvPr>
          <p:cNvSpPr txBox="1"/>
          <p:nvPr/>
        </p:nvSpPr>
        <p:spPr>
          <a:xfrm>
            <a:off x="5888804" y="5642819"/>
            <a:ext cx="136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2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DBD4C2E-57F7-48A5-99E3-3F2F6724E3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73" t="25499" r="9281" b="1523"/>
          <a:stretch/>
        </p:blipFill>
        <p:spPr>
          <a:xfrm>
            <a:off x="311197" y="300465"/>
            <a:ext cx="4101737" cy="500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4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FFDF44-7D49-47FC-B802-0D431592EA8F}"/>
              </a:ext>
            </a:extLst>
          </p:cNvPr>
          <p:cNvSpPr txBox="1"/>
          <p:nvPr/>
        </p:nvSpPr>
        <p:spPr>
          <a:xfrm>
            <a:off x="4827268" y="2289680"/>
            <a:ext cx="299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accent1"/>
                </a:solidFill>
              </a:rPr>
              <a:t>3</a:t>
            </a:r>
            <a:r>
              <a:rPr lang="uk-UA" sz="5400" dirty="0"/>
              <a:t> на  </a:t>
            </a:r>
            <a:r>
              <a:rPr lang="uk-UA" sz="5400" b="1" dirty="0">
                <a:solidFill>
                  <a:srgbClr val="00B0F0"/>
                </a:solidFill>
              </a:rPr>
              <a:t>10</a:t>
            </a:r>
            <a:endParaRPr lang="ru-RU" sz="5400" b="1" i="1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FE5BC-D0DF-45EA-8656-B11BE1483E86}"/>
              </a:ext>
            </a:extLst>
          </p:cNvPr>
          <p:cNvSpPr txBox="1"/>
          <p:nvPr/>
        </p:nvSpPr>
        <p:spPr>
          <a:xfrm>
            <a:off x="6086475" y="804658"/>
            <a:ext cx="1814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 </a:t>
            </a:r>
            <a:r>
              <a:rPr lang="uk-UA" sz="4400" b="1" dirty="0" err="1">
                <a:solidFill>
                  <a:srgbClr val="00B0F0"/>
                </a:solidFill>
              </a:rPr>
              <a:t>дцять</a:t>
            </a:r>
            <a:endParaRPr lang="ru-RU" sz="3600" b="1" i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34467-3C69-403F-A80E-9118CCF9D250}"/>
              </a:ext>
            </a:extLst>
          </p:cNvPr>
          <p:cNvSpPr txBox="1"/>
          <p:nvPr/>
        </p:nvSpPr>
        <p:spPr>
          <a:xfrm>
            <a:off x="8653056" y="2289680"/>
            <a:ext cx="967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3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D0022-CB4B-4AF2-B95C-F9882F218F66}"/>
              </a:ext>
            </a:extLst>
          </p:cNvPr>
          <p:cNvSpPr txBox="1"/>
          <p:nvPr/>
        </p:nvSpPr>
        <p:spPr>
          <a:xfrm>
            <a:off x="538338" y="5579828"/>
            <a:ext cx="336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/>
              <a:t>10 </a:t>
            </a:r>
            <a:r>
              <a:rPr lang="uk-UA" sz="5400" dirty="0"/>
              <a:t>+ </a:t>
            </a:r>
            <a:r>
              <a:rPr lang="uk-UA" sz="5400" b="1" dirty="0">
                <a:solidFill>
                  <a:srgbClr val="C00000"/>
                </a:solidFill>
              </a:rPr>
              <a:t>3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A6D19-C32C-4DEF-AA5A-C587F5304888}"/>
              </a:ext>
            </a:extLst>
          </p:cNvPr>
          <p:cNvSpPr txBox="1"/>
          <p:nvPr/>
        </p:nvSpPr>
        <p:spPr>
          <a:xfrm>
            <a:off x="3291086" y="5549876"/>
            <a:ext cx="41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/>
              <a:t>д. + </a:t>
            </a:r>
            <a:r>
              <a:rPr lang="uk-UA" sz="5400" b="1" dirty="0">
                <a:solidFill>
                  <a:srgbClr val="C00000"/>
                </a:solidFill>
              </a:rPr>
              <a:t>3</a:t>
            </a:r>
            <a:r>
              <a:rPr lang="uk-UA" sz="5400" b="1" dirty="0"/>
              <a:t> =</a:t>
            </a:r>
            <a:endParaRPr lang="ru-RU" sz="5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C574D-C971-434E-AF5F-3EFE801FCF2F}"/>
              </a:ext>
            </a:extLst>
          </p:cNvPr>
          <p:cNvSpPr txBox="1"/>
          <p:nvPr/>
        </p:nvSpPr>
        <p:spPr>
          <a:xfrm>
            <a:off x="6461486" y="5525343"/>
            <a:ext cx="136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3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231601-C3F2-4F5E-B384-9552C326AB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91" t="16085" b="14074"/>
          <a:stretch/>
        </p:blipFill>
        <p:spPr>
          <a:xfrm>
            <a:off x="117878" y="162798"/>
            <a:ext cx="4709390" cy="517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29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FFDF44-7D49-47FC-B802-0D431592EA8F}"/>
              </a:ext>
            </a:extLst>
          </p:cNvPr>
          <p:cNvSpPr txBox="1"/>
          <p:nvPr/>
        </p:nvSpPr>
        <p:spPr>
          <a:xfrm>
            <a:off x="4827268" y="2289680"/>
            <a:ext cx="299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chemeClr val="accent1"/>
                </a:solidFill>
              </a:rPr>
              <a:t>4</a:t>
            </a:r>
            <a:r>
              <a:rPr lang="uk-UA" sz="5400" dirty="0"/>
              <a:t> на  </a:t>
            </a:r>
            <a:r>
              <a:rPr lang="uk-UA" sz="5400" b="1" dirty="0">
                <a:solidFill>
                  <a:srgbClr val="00B0F0"/>
                </a:solidFill>
              </a:rPr>
              <a:t>10</a:t>
            </a:r>
            <a:endParaRPr lang="ru-RU" sz="5400" b="1" i="1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FE5BC-D0DF-45EA-8656-B11BE1483E86}"/>
              </a:ext>
            </a:extLst>
          </p:cNvPr>
          <p:cNvSpPr txBox="1"/>
          <p:nvPr/>
        </p:nvSpPr>
        <p:spPr>
          <a:xfrm>
            <a:off x="6086475" y="804658"/>
            <a:ext cx="1814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 </a:t>
            </a:r>
            <a:r>
              <a:rPr lang="uk-UA" sz="4400" b="1" dirty="0" err="1">
                <a:solidFill>
                  <a:srgbClr val="00B0F0"/>
                </a:solidFill>
              </a:rPr>
              <a:t>дцять</a:t>
            </a:r>
            <a:endParaRPr lang="ru-RU" sz="3600" b="1" i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34467-3C69-403F-A80E-9118CCF9D250}"/>
              </a:ext>
            </a:extLst>
          </p:cNvPr>
          <p:cNvSpPr txBox="1"/>
          <p:nvPr/>
        </p:nvSpPr>
        <p:spPr>
          <a:xfrm>
            <a:off x="8653056" y="2289680"/>
            <a:ext cx="967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4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D0022-CB4B-4AF2-B95C-F9882F218F66}"/>
              </a:ext>
            </a:extLst>
          </p:cNvPr>
          <p:cNvSpPr txBox="1"/>
          <p:nvPr/>
        </p:nvSpPr>
        <p:spPr>
          <a:xfrm>
            <a:off x="538338" y="5579828"/>
            <a:ext cx="336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/>
              <a:t>10 </a:t>
            </a:r>
            <a:r>
              <a:rPr lang="uk-UA" sz="5400" dirty="0"/>
              <a:t>+ </a:t>
            </a:r>
            <a:r>
              <a:rPr lang="uk-UA" sz="5400" b="1" dirty="0">
                <a:solidFill>
                  <a:srgbClr val="C00000"/>
                </a:solidFill>
              </a:rPr>
              <a:t>4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A6D19-C32C-4DEF-AA5A-C587F5304888}"/>
              </a:ext>
            </a:extLst>
          </p:cNvPr>
          <p:cNvSpPr txBox="1"/>
          <p:nvPr/>
        </p:nvSpPr>
        <p:spPr>
          <a:xfrm>
            <a:off x="3291086" y="5549876"/>
            <a:ext cx="41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/>
              <a:t>д. + </a:t>
            </a:r>
            <a:r>
              <a:rPr lang="uk-UA" sz="5400" b="1" dirty="0">
                <a:solidFill>
                  <a:srgbClr val="C00000"/>
                </a:solidFill>
              </a:rPr>
              <a:t>4</a:t>
            </a:r>
            <a:r>
              <a:rPr lang="uk-UA" sz="5400" b="1" dirty="0"/>
              <a:t> =</a:t>
            </a:r>
            <a:endParaRPr lang="ru-RU" sz="5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C574D-C971-434E-AF5F-3EFE801FCF2F}"/>
              </a:ext>
            </a:extLst>
          </p:cNvPr>
          <p:cNvSpPr txBox="1"/>
          <p:nvPr/>
        </p:nvSpPr>
        <p:spPr>
          <a:xfrm>
            <a:off x="6461486" y="5525343"/>
            <a:ext cx="136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4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76353B-22D2-41E3-86E0-3ACE32EE0F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69" t="19260" r="6543" b="14497"/>
          <a:stretch/>
        </p:blipFill>
        <p:spPr>
          <a:xfrm>
            <a:off x="31561" y="277681"/>
            <a:ext cx="4861714" cy="530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2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FFDF44-7D49-47FC-B802-0D431592EA8F}"/>
              </a:ext>
            </a:extLst>
          </p:cNvPr>
          <p:cNvSpPr txBox="1"/>
          <p:nvPr/>
        </p:nvSpPr>
        <p:spPr>
          <a:xfrm>
            <a:off x="4827268" y="2289680"/>
            <a:ext cx="299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chemeClr val="accent1"/>
                </a:solidFill>
              </a:rPr>
              <a:t>5</a:t>
            </a:r>
            <a:r>
              <a:rPr lang="uk-UA" sz="5400" dirty="0"/>
              <a:t> на  </a:t>
            </a:r>
            <a:r>
              <a:rPr lang="uk-UA" sz="5400" b="1" dirty="0">
                <a:solidFill>
                  <a:srgbClr val="00B0F0"/>
                </a:solidFill>
              </a:rPr>
              <a:t>10</a:t>
            </a:r>
            <a:endParaRPr lang="ru-RU" sz="5400" b="1" i="1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FE5BC-D0DF-45EA-8656-B11BE1483E86}"/>
              </a:ext>
            </a:extLst>
          </p:cNvPr>
          <p:cNvSpPr txBox="1"/>
          <p:nvPr/>
        </p:nvSpPr>
        <p:spPr>
          <a:xfrm>
            <a:off x="6086475" y="804658"/>
            <a:ext cx="1814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 </a:t>
            </a:r>
            <a:r>
              <a:rPr lang="uk-UA" sz="4400" b="1" dirty="0" err="1">
                <a:solidFill>
                  <a:srgbClr val="00B0F0"/>
                </a:solidFill>
              </a:rPr>
              <a:t>дцять</a:t>
            </a:r>
            <a:endParaRPr lang="ru-RU" sz="3600" b="1" i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34467-3C69-403F-A80E-9118CCF9D250}"/>
              </a:ext>
            </a:extLst>
          </p:cNvPr>
          <p:cNvSpPr txBox="1"/>
          <p:nvPr/>
        </p:nvSpPr>
        <p:spPr>
          <a:xfrm>
            <a:off x="8653056" y="2289680"/>
            <a:ext cx="967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5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D0022-CB4B-4AF2-B95C-F9882F218F66}"/>
              </a:ext>
            </a:extLst>
          </p:cNvPr>
          <p:cNvSpPr txBox="1"/>
          <p:nvPr/>
        </p:nvSpPr>
        <p:spPr>
          <a:xfrm>
            <a:off x="538338" y="5579828"/>
            <a:ext cx="336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/>
              <a:t>10 </a:t>
            </a:r>
            <a:r>
              <a:rPr lang="uk-UA" sz="5400" dirty="0"/>
              <a:t>+ </a:t>
            </a:r>
            <a:r>
              <a:rPr lang="uk-UA" sz="5400" b="1" dirty="0">
                <a:solidFill>
                  <a:srgbClr val="C00000"/>
                </a:solidFill>
              </a:rPr>
              <a:t>5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A6D19-C32C-4DEF-AA5A-C587F5304888}"/>
              </a:ext>
            </a:extLst>
          </p:cNvPr>
          <p:cNvSpPr txBox="1"/>
          <p:nvPr/>
        </p:nvSpPr>
        <p:spPr>
          <a:xfrm>
            <a:off x="3291086" y="5549876"/>
            <a:ext cx="41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/>
              <a:t>д. + </a:t>
            </a:r>
            <a:r>
              <a:rPr lang="uk-UA" sz="5400" b="1" dirty="0">
                <a:solidFill>
                  <a:srgbClr val="C00000"/>
                </a:solidFill>
              </a:rPr>
              <a:t>5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C574D-C971-434E-AF5F-3EFE801FCF2F}"/>
              </a:ext>
            </a:extLst>
          </p:cNvPr>
          <p:cNvSpPr txBox="1"/>
          <p:nvPr/>
        </p:nvSpPr>
        <p:spPr>
          <a:xfrm>
            <a:off x="6461486" y="5525343"/>
            <a:ext cx="136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5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126A28-00DD-4790-8EA9-EFD554EDC6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90" t="23915" r="10776" b="10476"/>
          <a:stretch/>
        </p:blipFill>
        <p:spPr>
          <a:xfrm>
            <a:off x="81686" y="214914"/>
            <a:ext cx="4745582" cy="507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4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FFDF44-7D49-47FC-B802-0D431592EA8F}"/>
              </a:ext>
            </a:extLst>
          </p:cNvPr>
          <p:cNvSpPr txBox="1"/>
          <p:nvPr/>
        </p:nvSpPr>
        <p:spPr>
          <a:xfrm>
            <a:off x="4827268" y="2289680"/>
            <a:ext cx="299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chemeClr val="accent1"/>
                </a:solidFill>
              </a:rPr>
              <a:t>6</a:t>
            </a:r>
            <a:r>
              <a:rPr lang="uk-UA" sz="5400" dirty="0"/>
              <a:t> на  </a:t>
            </a:r>
            <a:r>
              <a:rPr lang="uk-UA" sz="5400" b="1" dirty="0">
                <a:solidFill>
                  <a:srgbClr val="00B0F0"/>
                </a:solidFill>
              </a:rPr>
              <a:t>10</a:t>
            </a:r>
            <a:endParaRPr lang="ru-RU" sz="5400" b="1" i="1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FE5BC-D0DF-45EA-8656-B11BE1483E86}"/>
              </a:ext>
            </a:extLst>
          </p:cNvPr>
          <p:cNvSpPr txBox="1"/>
          <p:nvPr/>
        </p:nvSpPr>
        <p:spPr>
          <a:xfrm>
            <a:off x="6086475" y="804658"/>
            <a:ext cx="1814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 </a:t>
            </a:r>
            <a:r>
              <a:rPr lang="uk-UA" sz="4400" b="1" dirty="0" err="1">
                <a:solidFill>
                  <a:srgbClr val="00B0F0"/>
                </a:solidFill>
              </a:rPr>
              <a:t>дцять</a:t>
            </a:r>
            <a:endParaRPr lang="ru-RU" sz="3600" b="1" i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34467-3C69-403F-A80E-9118CCF9D250}"/>
              </a:ext>
            </a:extLst>
          </p:cNvPr>
          <p:cNvSpPr txBox="1"/>
          <p:nvPr/>
        </p:nvSpPr>
        <p:spPr>
          <a:xfrm>
            <a:off x="8653056" y="2289680"/>
            <a:ext cx="967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6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D0022-CB4B-4AF2-B95C-F9882F218F66}"/>
              </a:ext>
            </a:extLst>
          </p:cNvPr>
          <p:cNvSpPr txBox="1"/>
          <p:nvPr/>
        </p:nvSpPr>
        <p:spPr>
          <a:xfrm>
            <a:off x="538338" y="5579828"/>
            <a:ext cx="336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/>
              <a:t>10 </a:t>
            </a:r>
            <a:r>
              <a:rPr lang="uk-UA" sz="5400" dirty="0"/>
              <a:t>+ </a:t>
            </a:r>
            <a:r>
              <a:rPr lang="uk-UA" sz="5400" b="1" dirty="0">
                <a:solidFill>
                  <a:srgbClr val="C00000"/>
                </a:solidFill>
              </a:rPr>
              <a:t>6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A6D19-C32C-4DEF-AA5A-C587F5304888}"/>
              </a:ext>
            </a:extLst>
          </p:cNvPr>
          <p:cNvSpPr txBox="1"/>
          <p:nvPr/>
        </p:nvSpPr>
        <p:spPr>
          <a:xfrm>
            <a:off x="3291086" y="5549876"/>
            <a:ext cx="4140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/>
              <a:t>д. + </a:t>
            </a:r>
            <a:r>
              <a:rPr lang="uk-UA" sz="5400" b="1" dirty="0">
                <a:solidFill>
                  <a:srgbClr val="C00000"/>
                </a:solidFill>
              </a:rPr>
              <a:t>6 </a:t>
            </a:r>
            <a:r>
              <a:rPr lang="uk-UA" sz="5400" b="1" dirty="0"/>
              <a:t>=</a:t>
            </a:r>
            <a:endParaRPr lang="ru-RU" sz="5400" b="1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4C574D-C971-434E-AF5F-3EFE801FCF2F}"/>
              </a:ext>
            </a:extLst>
          </p:cNvPr>
          <p:cNvSpPr txBox="1"/>
          <p:nvPr/>
        </p:nvSpPr>
        <p:spPr>
          <a:xfrm>
            <a:off x="6461486" y="5525343"/>
            <a:ext cx="136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B0F0"/>
                </a:solidFill>
              </a:rPr>
              <a:t>1</a:t>
            </a:r>
            <a:r>
              <a:rPr lang="uk-UA" sz="5400" b="1" dirty="0">
                <a:solidFill>
                  <a:schemeClr val="accent1"/>
                </a:solidFill>
              </a:rPr>
              <a:t>6</a:t>
            </a:r>
            <a:endParaRPr lang="ru-RU" sz="5400" b="1" i="1" dirty="0">
              <a:solidFill>
                <a:schemeClr val="accent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D9CB63-6324-48E0-AC24-B5011BE688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66" t="19909" r="12792" b="17460"/>
          <a:stretch/>
        </p:blipFill>
        <p:spPr>
          <a:xfrm>
            <a:off x="49202" y="341539"/>
            <a:ext cx="4827084" cy="517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9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1039</TotalTime>
  <Words>279</Words>
  <Application>Microsoft Office PowerPoint</Application>
  <PresentationFormat>Широкоэкранный</PresentationFormat>
  <Paragraphs>79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Ион</vt:lpstr>
      <vt:lpstr>Презентация PowerPoint</vt:lpstr>
      <vt:lpstr> Запишіть всі натуральні одноцифрові числа. </vt:lpstr>
      <vt:lpstr>Практична робота</vt:lpstr>
      <vt:lpstr>Утворюємо числа другого десятка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Перевір себе. Яке число утворили?</vt:lpstr>
      <vt:lpstr>Яке число утворили?</vt:lpstr>
      <vt:lpstr>Яке число утворили?</vt:lpstr>
      <vt:lpstr>Яке число утворили?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38</cp:revision>
  <dcterms:created xsi:type="dcterms:W3CDTF">2021-01-19T18:58:25Z</dcterms:created>
  <dcterms:modified xsi:type="dcterms:W3CDTF">2022-04-07T17:22:30Z</dcterms:modified>
</cp:coreProperties>
</file>