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72" r:id="rId3"/>
    <p:sldId id="256" r:id="rId4"/>
    <p:sldId id="258" r:id="rId5"/>
    <p:sldId id="261" r:id="rId6"/>
    <p:sldId id="259" r:id="rId7"/>
    <p:sldId id="260" r:id="rId8"/>
    <p:sldId id="266" r:id="rId9"/>
    <p:sldId id="267" r:id="rId10"/>
    <p:sldId id="268" r:id="rId11"/>
    <p:sldId id="269" r:id="rId12"/>
    <p:sldId id="262" r:id="rId13"/>
    <p:sldId id="265" r:id="rId14"/>
    <p:sldId id="264" r:id="rId15"/>
    <p:sldId id="263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38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3C197-6AA4-489B-B8A0-78CCE2583EDF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0A791-0A6E-4FB6-A022-D4141D6F2E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251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0A791-0A6E-4FB6-A022-D4141D6F2E8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36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22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28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450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676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458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45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555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428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154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32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19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3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8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85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24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258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D6FB5B7-9CEF-4678-8C7E-D87834B823B3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F53BB-A927-4AC6-8F54-2ADAB8363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60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9C3B8412-E281-4DB4-BBCB-F98CBA5C58F8}"/>
              </a:ext>
            </a:extLst>
          </p:cNvPr>
          <p:cNvSpPr txBox="1">
            <a:spLocks/>
          </p:cNvSpPr>
          <p:nvPr/>
        </p:nvSpPr>
        <p:spPr>
          <a:xfrm>
            <a:off x="666750" y="603612"/>
            <a:ext cx="10858500" cy="52828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11500" dirty="0"/>
              <a:t>Роль </a:t>
            </a:r>
          </a:p>
          <a:p>
            <a:pPr algn="ctr"/>
            <a:r>
              <a:rPr lang="uk-UA" sz="11500" dirty="0"/>
              <a:t>звуків і букв</a:t>
            </a:r>
          </a:p>
          <a:p>
            <a:pPr algn="ctr"/>
            <a:r>
              <a:rPr lang="uk-UA" sz="11500" dirty="0"/>
              <a:t> у слові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468889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72A689B-D8DE-411A-857B-A352D3BD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808" y="3238500"/>
            <a:ext cx="10710092" cy="3477641"/>
          </a:xfrm>
        </p:spPr>
        <p:txBody>
          <a:bodyPr/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Моїх зерняток кухар взяв -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Плов смачний </a:t>
            </a:r>
            <a:r>
              <a:rPr lang="uk-UA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Вимов м’яко звук останній –хижак в Карпатах я звичайний.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Рис и похудение. «Важное открытие», которому на самом деле не стоит верить  | Правильное питание | Здоровье | Аргументы и Факты">
            <a:extLst>
              <a:ext uri="{FF2B5EF4-FFF2-40B4-BE49-F238E27FC236}">
                <a16:creationId xmlns:a16="http://schemas.microsoft.com/office/drawing/2014/main" id="{92C320C9-661C-452F-996B-1F567AAB7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44967" cy="347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E2AB530C-A5EA-4293-95A3-7BC342CD29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6"/>
          <a:stretch/>
        </p:blipFill>
        <p:spPr bwMode="auto">
          <a:xfrm>
            <a:off x="6280150" y="0"/>
            <a:ext cx="5734050" cy="347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37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7CA3E7-ACB8-4F15-9578-4CE2401300A8}"/>
              </a:ext>
            </a:extLst>
          </p:cNvPr>
          <p:cNvSpPr txBox="1"/>
          <p:nvPr/>
        </p:nvSpPr>
        <p:spPr>
          <a:xfrm>
            <a:off x="131929" y="2715044"/>
            <a:ext cx="49099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  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F7E00-3586-424B-B436-88BA7FF4D8D1}"/>
              </a:ext>
            </a:extLst>
          </p:cNvPr>
          <p:cNvSpPr txBox="1"/>
          <p:nvPr/>
        </p:nvSpPr>
        <p:spPr>
          <a:xfrm>
            <a:off x="5842000" y="2715044"/>
            <a:ext cx="53163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рись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70D1B6-8BFA-4AE7-B86D-51BF7A5F90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4277404" y="368300"/>
            <a:ext cx="2329093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28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ишка на лобі у дитини: причини появи, які супутні симптоми повинні  насторожити батьків, до якого лікаря звернутися, пам'ятка батькам для  профілактики травм голови у дітей, немовлят. Як прибрати шишку на голові у">
            <a:extLst>
              <a:ext uri="{FF2B5EF4-FFF2-40B4-BE49-F238E27FC236}">
                <a16:creationId xmlns:a16="http://schemas.microsoft.com/office/drawing/2014/main" id="{05FA67F2-1DB2-4F58-B9EF-8C321B5AE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775200" cy="32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вітряна куля — Вікіпедія">
            <a:extLst>
              <a:ext uri="{FF2B5EF4-FFF2-40B4-BE49-F238E27FC236}">
                <a16:creationId xmlns:a16="http://schemas.microsoft.com/office/drawing/2014/main" id="{44DB4876-652A-4CD0-BF2A-B02C6A519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9" b="14205"/>
          <a:stretch/>
        </p:blipFill>
        <p:spPr bwMode="auto">
          <a:xfrm>
            <a:off x="7708901" y="2192126"/>
            <a:ext cx="4318000" cy="448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1CEE0E-C233-4338-87E1-CCCBCB9BAA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4931453" y="127000"/>
            <a:ext cx="2329093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03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7CA3E7-ACB8-4F15-9578-4CE2401300A8}"/>
              </a:ext>
            </a:extLst>
          </p:cNvPr>
          <p:cNvSpPr txBox="1"/>
          <p:nvPr/>
        </p:nvSpPr>
        <p:spPr>
          <a:xfrm>
            <a:off x="131929" y="2715044"/>
            <a:ext cx="49099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ґуля  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F7E00-3586-424B-B436-88BA7FF4D8D1}"/>
              </a:ext>
            </a:extLst>
          </p:cNvPr>
          <p:cNvSpPr txBox="1"/>
          <p:nvPr/>
        </p:nvSpPr>
        <p:spPr>
          <a:xfrm>
            <a:off x="5842000" y="2715044"/>
            <a:ext cx="53163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куля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398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Ароматизована кава, купити ароматизовану каву в Україні | Сoffee-ucc.com">
            <a:extLst>
              <a:ext uri="{FF2B5EF4-FFF2-40B4-BE49-F238E27FC236}">
                <a16:creationId xmlns:a16="http://schemas.microsoft.com/office/drawing/2014/main" id="{71C15EDA-F607-4E42-8996-8EC102115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8" y="1544760"/>
            <a:ext cx="6338888" cy="376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Ґава — Київський університет імені Бориса Грінченка">
            <a:extLst>
              <a:ext uri="{FF2B5EF4-FFF2-40B4-BE49-F238E27FC236}">
                <a16:creationId xmlns:a16="http://schemas.microsoft.com/office/drawing/2014/main" id="{E127B771-8FEB-4DF5-8E20-956BE9D7C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66" y="546100"/>
            <a:ext cx="5483733" cy="494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692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7CA3E7-ACB8-4F15-9578-4CE2401300A8}"/>
              </a:ext>
            </a:extLst>
          </p:cNvPr>
          <p:cNvSpPr txBox="1"/>
          <p:nvPr/>
        </p:nvSpPr>
        <p:spPr>
          <a:xfrm>
            <a:off x="6786729" y="2118144"/>
            <a:ext cx="49099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ґава  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F7E00-3586-424B-B436-88BA7FF4D8D1}"/>
              </a:ext>
            </a:extLst>
          </p:cNvPr>
          <p:cNvSpPr txBox="1"/>
          <p:nvPr/>
        </p:nvSpPr>
        <p:spPr>
          <a:xfrm>
            <a:off x="495300" y="2283244"/>
            <a:ext cx="5334000" cy="3152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кава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2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226A46-3D6A-4666-96B4-F4AC4A4AB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2"/>
          <a:stretch/>
        </p:blipFill>
        <p:spPr>
          <a:xfrm>
            <a:off x="105592" y="0"/>
            <a:ext cx="4580708" cy="6858000"/>
          </a:xfrm>
          <a:prstGeom prst="rect">
            <a:avLst/>
          </a:prstGeom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BE895B2C-6FFE-4A70-B61B-45B337CF57DC}"/>
              </a:ext>
            </a:extLst>
          </p:cNvPr>
          <p:cNvSpPr/>
          <p:nvPr/>
        </p:nvSpPr>
        <p:spPr>
          <a:xfrm>
            <a:off x="4686300" y="-133350"/>
            <a:ext cx="7400108" cy="4895850"/>
          </a:xfrm>
          <a:prstGeom prst="wedgeEllipseCallout">
            <a:avLst>
              <a:gd name="adj1" fmla="val -64294"/>
              <a:gd name="adj2" fmla="val 233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FDC17-3089-4D40-B39B-C7414E0286D6}"/>
              </a:ext>
            </a:extLst>
          </p:cNvPr>
          <p:cNvSpPr txBox="1"/>
          <p:nvPr/>
        </p:nvSpPr>
        <p:spPr>
          <a:xfrm>
            <a:off x="5181600" y="883414"/>
            <a:ext cx="6904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  </a:t>
            </a:r>
            <a:r>
              <a:rPr lang="uk-UA" sz="3600" dirty="0">
                <a:solidFill>
                  <a:schemeClr val="bg1"/>
                </a:solidFill>
              </a:rPr>
              <a:t>Я зрозумів! </a:t>
            </a:r>
          </a:p>
          <a:p>
            <a:r>
              <a:rPr lang="uk-UA" sz="3600" dirty="0">
                <a:solidFill>
                  <a:schemeClr val="bg1"/>
                </a:solidFill>
              </a:rPr>
              <a:t>Звуки і букви у слові мають … значення. </a:t>
            </a:r>
          </a:p>
          <a:p>
            <a:r>
              <a:rPr lang="uk-UA" sz="3600" dirty="0">
                <a:solidFill>
                  <a:schemeClr val="bg1"/>
                </a:solidFill>
              </a:rPr>
              <a:t>Навіть один звук чи буква можуть … значення слова. 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61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14E0B1-498A-4F5E-BC24-7A82D3490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00" y="13062"/>
            <a:ext cx="4572000" cy="68449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6F86F2-8900-4B98-A337-273FA56F06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42"/>
          <a:stretch/>
        </p:blipFill>
        <p:spPr>
          <a:xfrm>
            <a:off x="0" y="323850"/>
            <a:ext cx="4235633" cy="6257109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16FD2562-0780-4CCB-ADA0-9DF7A7EF7C49}"/>
              </a:ext>
            </a:extLst>
          </p:cNvPr>
          <p:cNvSpPr/>
          <p:nvPr/>
        </p:nvSpPr>
        <p:spPr>
          <a:xfrm>
            <a:off x="1675432" y="13062"/>
            <a:ext cx="4571999" cy="1225188"/>
          </a:xfrm>
          <a:prstGeom prst="wedgeEllipseCallout">
            <a:avLst>
              <a:gd name="adj1" fmla="val -15505"/>
              <a:gd name="adj2" fmla="val 1010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Нічого вони не значать! Захочу і напишу, а захочу – и…</a:t>
            </a:r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00BB1FFB-C78B-4B57-BFC7-719C26FDA8F7}"/>
              </a:ext>
            </a:extLst>
          </p:cNvPr>
          <p:cNvSpPr/>
          <p:nvPr/>
        </p:nvSpPr>
        <p:spPr>
          <a:xfrm>
            <a:off x="6496049" y="0"/>
            <a:ext cx="2400301" cy="1885950"/>
          </a:xfrm>
          <a:prstGeom prst="wedgeEllipseCallout">
            <a:avLst>
              <a:gd name="adj1" fmla="val 70765"/>
              <a:gd name="adj2" fmla="val 712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Розібратися в цьому тобі допоможуть діти 1 класу.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78E6D7-5CE6-491C-B33F-0444605DB0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1059" b="5143"/>
          <a:stretch/>
        </p:blipFill>
        <p:spPr>
          <a:xfrm>
            <a:off x="6504940" y="0"/>
            <a:ext cx="5528310" cy="67563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226A46-3D6A-4666-96B4-F4AC4A4AB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0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50E65-6871-4856-9B80-AEADEAB87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618" y="712414"/>
            <a:ext cx="9274628" cy="2375391"/>
          </a:xfrm>
        </p:spPr>
        <p:txBody>
          <a:bodyPr/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я плаваю у морі,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ловлю </a:t>
            </a:r>
            <a:r>
              <a:rPr lang="uk-UA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мишей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коморі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878268-D5EB-4811-9590-64CBBF2C64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156754" y="0"/>
            <a:ext cx="2116183" cy="3196317"/>
          </a:xfrm>
          <a:prstGeom prst="rect">
            <a:avLst/>
          </a:prstGeom>
        </p:spPr>
      </p:pic>
      <p:pic>
        <p:nvPicPr>
          <p:cNvPr id="1026" name="Picture 2" descr="Кит клипарт (69 фото) » Рисунки для срисовки и не только">
            <a:extLst>
              <a:ext uri="{FF2B5EF4-FFF2-40B4-BE49-F238E27FC236}">
                <a16:creationId xmlns:a16="http://schemas.microsoft.com/office/drawing/2014/main" id="{B7414F5F-685D-4FAA-ABE8-44DDFCC72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52" y="3196317"/>
            <a:ext cx="4670871" cy="353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алюнки для срисовки котики: красиві та легкі">
            <a:extLst>
              <a:ext uri="{FF2B5EF4-FFF2-40B4-BE49-F238E27FC236}">
                <a16:creationId xmlns:a16="http://schemas.microsoft.com/office/drawing/2014/main" id="{321000ED-F5F1-4A1E-8C60-986950F09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038" y="3196317"/>
            <a:ext cx="3436660" cy="353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50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7BCAAD-EA89-4599-8A64-F457075F5F81}"/>
              </a:ext>
            </a:extLst>
          </p:cNvPr>
          <p:cNvSpPr txBox="1"/>
          <p:nvPr/>
        </p:nvSpPr>
        <p:spPr>
          <a:xfrm>
            <a:off x="589276" y="2902788"/>
            <a:ext cx="53163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кит 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FCC98-B0B0-4294-AF52-B27F5AE8FB5C}"/>
              </a:ext>
            </a:extLst>
          </p:cNvPr>
          <p:cNvSpPr txBox="1"/>
          <p:nvPr/>
        </p:nvSpPr>
        <p:spPr>
          <a:xfrm>
            <a:off x="7352330" y="2902788"/>
            <a:ext cx="38480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кіт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2097B78-2D71-4568-AD87-DA7F4E7CD4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8" r="3333" b="20000"/>
          <a:stretch/>
        </p:blipFill>
        <p:spPr>
          <a:xfrm>
            <a:off x="6096000" y="330200"/>
            <a:ext cx="2893366" cy="3378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97322B-22A6-455A-9599-5075164424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3748004" y="190500"/>
            <a:ext cx="2329093" cy="3517900"/>
          </a:xfrm>
          <a:prstGeom prst="rect">
            <a:avLst/>
          </a:prstGeom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874A5DD3-883D-41AB-8DDD-2E72881397D6}"/>
              </a:ext>
            </a:extLst>
          </p:cNvPr>
          <p:cNvSpPr/>
          <p:nvPr/>
        </p:nvSpPr>
        <p:spPr>
          <a:xfrm>
            <a:off x="283659" y="190500"/>
            <a:ext cx="3769962" cy="914400"/>
          </a:xfrm>
          <a:prstGeom prst="wedgeEllipseCallout">
            <a:avLst>
              <a:gd name="adj1" fmla="val 66003"/>
              <a:gd name="adj2" fmla="val 914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>
                <a:solidFill>
                  <a:schemeClr val="bg1"/>
                </a:solidFill>
              </a:rPr>
              <a:t>Запиши</a:t>
            </a:r>
            <a:r>
              <a:rPr lang="uk-UA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uk-UA" dirty="0">
                <a:solidFill>
                  <a:schemeClr val="bg1"/>
                </a:solidFill>
              </a:rPr>
              <a:t>слова – відгадки.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3050A18F-7CC4-4BE3-82B5-60245E1D049D}"/>
              </a:ext>
            </a:extLst>
          </p:cNvPr>
          <p:cNvSpPr/>
          <p:nvPr/>
        </p:nvSpPr>
        <p:spPr>
          <a:xfrm>
            <a:off x="8422038" y="244894"/>
            <a:ext cx="3769962" cy="914400"/>
          </a:xfrm>
          <a:prstGeom prst="wedgeEllipseCallout">
            <a:avLst>
              <a:gd name="adj1" fmla="val -71441"/>
              <a:gd name="adj2" fmla="val 147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Ой – ой- ой! Ледве сам себе не втопив!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BC2B341-4DEE-408C-BB0A-12B4CA3B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809" y="128214"/>
            <a:ext cx="9479778" cy="3880059"/>
          </a:xfrm>
        </p:spPr>
        <p:txBody>
          <a:bodyPr/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«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б»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мною в ліс йдете 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у кошик кладете.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із «</a:t>
            </a:r>
            <a:r>
              <a:rPr lang="uk-UA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п» - 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 будеш чхати,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ліжку кашляти лежати.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для детей белый гриб (62 фото) 🔥 Прикольные картинки и юмор">
            <a:extLst>
              <a:ext uri="{FF2B5EF4-FFF2-40B4-BE49-F238E27FC236}">
                <a16:creationId xmlns:a16="http://schemas.microsoft.com/office/drawing/2014/main" id="{6ABCD66F-9327-4ED5-8157-9DC43946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3915545"/>
            <a:ext cx="2185987" cy="268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Грип та його профілактика – КНП &quot;Другий Черкаський міський Центр ПСМД&quot;">
            <a:extLst>
              <a:ext uri="{FF2B5EF4-FFF2-40B4-BE49-F238E27FC236}">
                <a16:creationId xmlns:a16="http://schemas.microsoft.com/office/drawing/2014/main" id="{C1C7A41A-1B67-49A9-B616-DAC86798B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8" t="45725" r="16104"/>
          <a:stretch/>
        </p:blipFill>
        <p:spPr bwMode="auto">
          <a:xfrm>
            <a:off x="6325399" y="3782638"/>
            <a:ext cx="5521867" cy="294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7BCAAD-EA89-4599-8A64-F457075F5F81}"/>
              </a:ext>
            </a:extLst>
          </p:cNvPr>
          <p:cNvSpPr txBox="1"/>
          <p:nvPr/>
        </p:nvSpPr>
        <p:spPr>
          <a:xfrm>
            <a:off x="436729" y="3032544"/>
            <a:ext cx="53163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 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FCC98-B0B0-4294-AF52-B27F5AE8FB5C}"/>
              </a:ext>
            </a:extLst>
          </p:cNvPr>
          <p:cNvSpPr txBox="1"/>
          <p:nvPr/>
        </p:nvSpPr>
        <p:spPr>
          <a:xfrm>
            <a:off x="6096001" y="3032544"/>
            <a:ext cx="6096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грип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AE727E-8ED5-4707-9F87-8B5C139D45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4931453" y="127000"/>
            <a:ext cx="2329093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05CAD268-ECAE-48E4-A62F-264A27A1E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60961"/>
            <a:ext cx="4292599" cy="327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72A689B-D8DE-411A-857B-A352D3BD1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809" y="3523933"/>
            <a:ext cx="9050382" cy="2111797"/>
          </a:xfrm>
        </p:spPr>
        <p:txBody>
          <a:bodyPr/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′]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як вітер я помчу;</a:t>
            </a:r>
            <a:b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 – колоссям шепочу.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6" descr="Фотография Хлібний лан під грозовим небом / Володимир П. / photographers.ua">
            <a:extLst>
              <a:ext uri="{FF2B5EF4-FFF2-40B4-BE49-F238E27FC236}">
                <a16:creationId xmlns:a16="http://schemas.microsoft.com/office/drawing/2014/main" id="{544F3564-716C-47E1-990A-E6F5C7E99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5"/>
          <a:stretch/>
        </p:blipFill>
        <p:spPr bwMode="auto">
          <a:xfrm>
            <a:off x="5778500" y="-1"/>
            <a:ext cx="5933638" cy="333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96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7CA3E7-ACB8-4F15-9578-4CE2401300A8}"/>
              </a:ext>
            </a:extLst>
          </p:cNvPr>
          <p:cNvSpPr txBox="1"/>
          <p:nvPr/>
        </p:nvSpPr>
        <p:spPr>
          <a:xfrm>
            <a:off x="131929" y="2715044"/>
            <a:ext cx="55957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лань   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F7E00-3586-424B-B436-88BA7FF4D8D1}"/>
              </a:ext>
            </a:extLst>
          </p:cNvPr>
          <p:cNvSpPr txBox="1"/>
          <p:nvPr/>
        </p:nvSpPr>
        <p:spPr>
          <a:xfrm>
            <a:off x="7260546" y="2763088"/>
            <a:ext cx="531637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19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F676DC-28A7-410C-909F-99FB796590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17143" r="17408"/>
          <a:stretch/>
        </p:blipFill>
        <p:spPr>
          <a:xfrm>
            <a:off x="4931453" y="127000"/>
            <a:ext cx="2329093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5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200</TotalTime>
  <Words>171</Words>
  <Application>Microsoft Office PowerPoint</Application>
  <PresentationFormat>Широкоэкранный</PresentationFormat>
  <Paragraphs>28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З и - я плаваю у морі, з і - ловлю мишей в коморі.</vt:lpstr>
      <vt:lpstr>Презентация PowerPoint</vt:lpstr>
      <vt:lpstr>З «б» - за мною в ліс йдете  і у кошик кладете. А із «п» -  ти будеш чхати, в ліжку кашляти лежати.</vt:lpstr>
      <vt:lpstr>Презентация PowerPoint</vt:lpstr>
      <vt:lpstr>З [н′] – як вітер я помчу; твердо – колоссям шепочу.</vt:lpstr>
      <vt:lpstr>Презентация PowerPoint</vt:lpstr>
      <vt:lpstr>Моїх зерняток кухар взяв - Плов смачний приготув. Вимов м’яко звук останній –хижак в Карпатах я звичайний.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2</cp:revision>
  <dcterms:created xsi:type="dcterms:W3CDTF">2022-04-20T17:27:45Z</dcterms:created>
  <dcterms:modified xsi:type="dcterms:W3CDTF">2022-04-20T20:48:42Z</dcterms:modified>
</cp:coreProperties>
</file>