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329" r:id="rId2"/>
    <p:sldId id="328" r:id="rId3"/>
    <p:sldId id="273" r:id="rId4"/>
    <p:sldId id="333" r:id="rId5"/>
    <p:sldId id="326" r:id="rId6"/>
    <p:sldId id="331" r:id="rId7"/>
    <p:sldId id="272" r:id="rId8"/>
    <p:sldId id="27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A95"/>
    <a:srgbClr val="EEC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 snapToGrid="0">
      <p:cViewPr varScale="1">
        <p:scale>
          <a:sx n="70" d="100"/>
          <a:sy n="70" d="100"/>
        </p:scale>
        <p:origin x="1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7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01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3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9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1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5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5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0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1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9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5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25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8FA935-889D-4FE2-A5D5-B92DB7A93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89" y="200892"/>
            <a:ext cx="10706517" cy="1400530"/>
          </a:xfrm>
        </p:spPr>
        <p:txBody>
          <a:bodyPr/>
          <a:lstStyle/>
          <a:p>
            <a:r>
              <a:rPr lang="uk-UA" dirty="0"/>
              <a:t>Запишіть числа у порядку </a:t>
            </a:r>
            <a:r>
              <a:rPr lang="uk-UA" dirty="0">
                <a:solidFill>
                  <a:schemeClr val="tx1">
                    <a:lumMod val="65000"/>
                  </a:schemeClr>
                </a:solidFill>
              </a:rPr>
              <a:t>спадання</a:t>
            </a:r>
            <a:endParaRPr lang="ru-RU" dirty="0">
              <a:solidFill>
                <a:schemeClr val="tx1">
                  <a:lumMod val="65000"/>
                </a:schemeClr>
              </a:solidFill>
            </a:endParaRPr>
          </a:p>
        </p:txBody>
      </p:sp>
      <p:pic>
        <p:nvPicPr>
          <p:cNvPr id="2050" name="Picture 2" descr="Камінь на горі - Тверезий погляд">
            <a:extLst>
              <a:ext uri="{FF2B5EF4-FFF2-40B4-BE49-F238E27FC236}">
                <a16:creationId xmlns:a16="http://schemas.microsoft.com/office/drawing/2014/main" id="{C9EA8C0D-A840-48B0-B396-176E2348F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07" y="1309687"/>
            <a:ext cx="7620000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5B18C6D-EF00-4BC8-81EB-BDA2B2CBABB3}"/>
              </a:ext>
            </a:extLst>
          </p:cNvPr>
          <p:cNvSpPr/>
          <p:nvPr/>
        </p:nvSpPr>
        <p:spPr>
          <a:xfrm>
            <a:off x="4473527" y="1309687"/>
            <a:ext cx="3688080" cy="4238625"/>
          </a:xfrm>
          <a:prstGeom prst="roundRect">
            <a:avLst/>
          </a:prstGeom>
          <a:solidFill>
            <a:srgbClr val="F3DA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B1F7F0F3-DDDC-44FE-8485-EC7B35E7C07B}"/>
              </a:ext>
            </a:extLst>
          </p:cNvPr>
          <p:cNvSpPr/>
          <p:nvPr/>
        </p:nvSpPr>
        <p:spPr>
          <a:xfrm rot="2155769" flipH="1">
            <a:off x="3740608" y="3168295"/>
            <a:ext cx="1644228" cy="1997594"/>
          </a:xfrm>
          <a:prstGeom prst="triangle">
            <a:avLst>
              <a:gd name="adj" fmla="val 100000"/>
            </a:avLst>
          </a:prstGeom>
          <a:solidFill>
            <a:srgbClr val="F3DA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EC4B2E9-A9ED-497F-BFC5-B64EB71376CA}"/>
              </a:ext>
            </a:extLst>
          </p:cNvPr>
          <p:cNvSpPr txBox="1">
            <a:spLocks/>
          </p:cNvSpPr>
          <p:nvPr/>
        </p:nvSpPr>
        <p:spPr>
          <a:xfrm>
            <a:off x="541608" y="5548311"/>
            <a:ext cx="6548510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5,  18,  11,  20,  9 </a:t>
            </a:r>
            <a:endParaRPr lang="ru-RU" dirty="0"/>
          </a:p>
        </p:txBody>
      </p:sp>
      <p:pic>
        <p:nvPicPr>
          <p:cNvPr id="2056" name="Picture 8" descr="Декоративне каміння, Кольоровий щебінь для ландшафтного дизайну | GREEN-RICH">
            <a:extLst>
              <a:ext uri="{FF2B5EF4-FFF2-40B4-BE49-F238E27FC236}">
                <a16:creationId xmlns:a16="http://schemas.microsoft.com/office/drawing/2014/main" id="{7323CFE1-A88A-4064-A4C1-C5375E2DA2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68" b="72479"/>
          <a:stretch/>
        </p:blipFill>
        <p:spPr bwMode="auto">
          <a:xfrm>
            <a:off x="4152315" y="4797083"/>
            <a:ext cx="4009292" cy="79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62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53" y="215567"/>
            <a:ext cx="10551771" cy="1108796"/>
          </a:xfrm>
        </p:spPr>
        <p:txBody>
          <a:bodyPr/>
          <a:lstStyle/>
          <a:p>
            <a:r>
              <a:rPr lang="uk-UA" dirty="0"/>
              <a:t> Запишіть числа у порядку </a:t>
            </a:r>
            <a:r>
              <a:rPr lang="uk-UA" dirty="0">
                <a:solidFill>
                  <a:srgbClr val="FFC000"/>
                </a:solidFill>
              </a:rPr>
              <a:t>зростання</a:t>
            </a:r>
            <a:r>
              <a:rPr lang="uk-UA" dirty="0"/>
              <a:t> </a:t>
            </a:r>
            <a:endParaRPr lang="ru-RU" dirty="0"/>
          </a:p>
        </p:txBody>
      </p:sp>
      <p:pic>
        <p:nvPicPr>
          <p:cNvPr id="1026" name="Picture 2" descr="Pianta Della Zucca Con I Fiori Fotografia Stock - Immagine di crescere,  maturo: 24644186">
            <a:extLst>
              <a:ext uri="{FF2B5EF4-FFF2-40B4-BE49-F238E27FC236}">
                <a16:creationId xmlns:a16="http://schemas.microsoft.com/office/drawing/2014/main" id="{A7242C4B-656C-4709-A2CE-29DE78546C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" t="6601" b="19179"/>
          <a:stretch/>
        </p:blipFill>
        <p:spPr bwMode="auto">
          <a:xfrm>
            <a:off x="118151" y="3358936"/>
            <a:ext cx="2639951" cy="166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Інтерфлора Україна : Гарбуз Атлантичні Велетні (20 г)">
            <a:extLst>
              <a:ext uri="{FF2B5EF4-FFF2-40B4-BE49-F238E27FC236}">
                <a16:creationId xmlns:a16="http://schemas.microsoft.com/office/drawing/2014/main" id="{4D163F59-A98B-41B3-9ED2-C7D68720DB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00" b="23236"/>
          <a:stretch/>
        </p:blipFill>
        <p:spPr bwMode="auto">
          <a:xfrm>
            <a:off x="2788920" y="1578530"/>
            <a:ext cx="3307080" cy="356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вітильник Джека і серце Джона - Урядовий Кур'єр - газета центральних  органів влади України онлайн">
            <a:extLst>
              <a:ext uri="{FF2B5EF4-FFF2-40B4-BE49-F238E27FC236}">
                <a16:creationId xmlns:a16="http://schemas.microsoft.com/office/drawing/2014/main" id="{2EA639A7-59B2-4E01-9916-DBBA21695B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" t="21349" r="5910"/>
          <a:stretch/>
        </p:blipFill>
        <p:spPr bwMode="auto">
          <a:xfrm>
            <a:off x="6042721" y="1115670"/>
            <a:ext cx="6031128" cy="402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559359" y="5187932"/>
            <a:ext cx="10551771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45,  87,  21,  18,  90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18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6E73F36-B055-4C9B-B5A9-53DA7E7195AB}"/>
              </a:ext>
            </a:extLst>
          </p:cNvPr>
          <p:cNvSpPr txBox="1">
            <a:spLocks/>
          </p:cNvSpPr>
          <p:nvPr/>
        </p:nvSpPr>
        <p:spPr>
          <a:xfrm>
            <a:off x="196949" y="970670"/>
            <a:ext cx="11793644" cy="28548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Віднімаємо</a:t>
            </a:r>
            <a:r>
              <a:rPr lang="ru-RU" sz="6600" dirty="0">
                <a:solidFill>
                  <a:srgbClr val="00B0F0"/>
                </a:solidFill>
              </a:rPr>
              <a:t>	і </a:t>
            </a:r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1 </a:t>
            </a:r>
            <a:endParaRPr lang="ru-RU" sz="4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F2E7B9-BCC9-40E2-818C-52DE6F33B033}"/>
              </a:ext>
            </a:extLst>
          </p:cNvPr>
          <p:cNvSpPr txBox="1">
            <a:spLocks/>
          </p:cNvSpPr>
          <p:nvPr/>
        </p:nvSpPr>
        <p:spPr>
          <a:xfrm>
            <a:off x="551543" y="3819239"/>
            <a:ext cx="5283201" cy="20174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попереднє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B47F820-CFE7-4C34-AA43-DFD802067DDF}"/>
              </a:ext>
            </a:extLst>
          </p:cNvPr>
          <p:cNvSpPr txBox="1">
            <a:spLocks/>
          </p:cNvSpPr>
          <p:nvPr/>
        </p:nvSpPr>
        <p:spPr>
          <a:xfrm>
            <a:off x="6707392" y="3891810"/>
            <a:ext cx="5283201" cy="20174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F2E7B9-BCC9-40E2-818C-52DE6F33B033}"/>
              </a:ext>
            </a:extLst>
          </p:cNvPr>
          <p:cNvSpPr txBox="1">
            <a:spLocks/>
          </p:cNvSpPr>
          <p:nvPr/>
        </p:nvSpPr>
        <p:spPr>
          <a:xfrm>
            <a:off x="246744" y="1564888"/>
            <a:ext cx="5283201" cy="20174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попереднє</a:t>
            </a:r>
          </a:p>
          <a:p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B47F820-CFE7-4C34-AA43-DFD802067DDF}"/>
              </a:ext>
            </a:extLst>
          </p:cNvPr>
          <p:cNvSpPr txBox="1">
            <a:spLocks/>
          </p:cNvSpPr>
          <p:nvPr/>
        </p:nvSpPr>
        <p:spPr>
          <a:xfrm>
            <a:off x="6804204" y="1564888"/>
            <a:ext cx="5283201" cy="20174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AA07FFE-E57B-4313-852F-276BFA5EB404}"/>
              </a:ext>
            </a:extLst>
          </p:cNvPr>
          <p:cNvSpPr txBox="1">
            <a:spLocks/>
          </p:cNvSpPr>
          <p:nvPr/>
        </p:nvSpPr>
        <p:spPr>
          <a:xfrm>
            <a:off x="1764045" y="0"/>
            <a:ext cx="2488641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</a:t>
            </a:r>
            <a:r>
              <a:rPr lang="uk-UA" sz="8000" dirty="0"/>
              <a:t>45</a:t>
            </a:r>
            <a:endParaRPr lang="ru-RU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610B43A-5935-4119-B041-3077540B303E}"/>
              </a:ext>
            </a:extLst>
          </p:cNvPr>
          <p:cNvSpPr txBox="1">
            <a:spLocks/>
          </p:cNvSpPr>
          <p:nvPr/>
        </p:nvSpPr>
        <p:spPr>
          <a:xfrm>
            <a:off x="1764044" y="3839028"/>
            <a:ext cx="2488641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</a:t>
            </a:r>
            <a:r>
              <a:rPr lang="uk-UA" sz="8000" dirty="0"/>
              <a:t>44</a:t>
            </a:r>
            <a:endParaRPr lang="ru-RU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689B455E-2F1B-482C-A559-D5936AC04922}"/>
              </a:ext>
            </a:extLst>
          </p:cNvPr>
          <p:cNvSpPr txBox="1">
            <a:spLocks/>
          </p:cNvSpPr>
          <p:nvPr/>
        </p:nvSpPr>
        <p:spPr>
          <a:xfrm>
            <a:off x="421472" y="5169299"/>
            <a:ext cx="3831213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</a:t>
            </a:r>
            <a:r>
              <a:rPr lang="uk-UA" sz="8000" dirty="0"/>
              <a:t>45 – 1= </a:t>
            </a:r>
            <a:endParaRPr lang="ru-RU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3A47261-66EC-476A-9EDE-2FFF1EFF1F8E}"/>
              </a:ext>
            </a:extLst>
          </p:cNvPr>
          <p:cNvSpPr txBox="1">
            <a:spLocks/>
          </p:cNvSpPr>
          <p:nvPr/>
        </p:nvSpPr>
        <p:spPr>
          <a:xfrm>
            <a:off x="3904903" y="5169299"/>
            <a:ext cx="2488641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</a:t>
            </a:r>
            <a:r>
              <a:rPr lang="uk-UA" sz="8000" dirty="0"/>
              <a:t>44</a:t>
            </a:r>
            <a:endParaRPr lang="ru-RU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905BAD0-BB60-43A8-BD4A-ECEFBFA54086}"/>
              </a:ext>
            </a:extLst>
          </p:cNvPr>
          <p:cNvSpPr txBox="1">
            <a:spLocks/>
          </p:cNvSpPr>
          <p:nvPr/>
        </p:nvSpPr>
        <p:spPr>
          <a:xfrm>
            <a:off x="8484159" y="3839028"/>
            <a:ext cx="2488641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</a:t>
            </a:r>
            <a:r>
              <a:rPr lang="uk-UA" sz="8000" dirty="0"/>
              <a:t>90</a:t>
            </a:r>
            <a:endParaRPr lang="ru-RU" dirty="0"/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FEE52462-3CF1-431F-85CD-BCF1224A14D2}"/>
              </a:ext>
            </a:extLst>
          </p:cNvPr>
          <p:cNvSpPr txBox="1">
            <a:spLocks/>
          </p:cNvSpPr>
          <p:nvPr/>
        </p:nvSpPr>
        <p:spPr>
          <a:xfrm>
            <a:off x="8484159" y="108171"/>
            <a:ext cx="2488641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</a:t>
            </a:r>
            <a:r>
              <a:rPr lang="uk-UA" sz="8000" dirty="0"/>
              <a:t>89</a:t>
            </a:r>
            <a:endParaRPr lang="ru-RU" dirty="0"/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A5DEA3A3-DB56-442B-B660-ACB9427A45E1}"/>
              </a:ext>
            </a:extLst>
          </p:cNvPr>
          <p:cNvSpPr txBox="1">
            <a:spLocks/>
          </p:cNvSpPr>
          <p:nvPr/>
        </p:nvSpPr>
        <p:spPr>
          <a:xfrm>
            <a:off x="6876776" y="5150182"/>
            <a:ext cx="3831213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</a:t>
            </a:r>
            <a:r>
              <a:rPr lang="uk-UA" sz="8000" dirty="0"/>
              <a:t>89 + 1= </a:t>
            </a:r>
            <a:endParaRPr lang="ru-RU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69A74139-0E6E-4F75-BE4A-38F8DEF4AE82}"/>
              </a:ext>
            </a:extLst>
          </p:cNvPr>
          <p:cNvSpPr txBox="1">
            <a:spLocks/>
          </p:cNvSpPr>
          <p:nvPr/>
        </p:nvSpPr>
        <p:spPr>
          <a:xfrm>
            <a:off x="10526207" y="5108165"/>
            <a:ext cx="2488641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</a:t>
            </a:r>
            <a:r>
              <a:rPr lang="uk-UA" sz="8000" dirty="0"/>
              <a:t>90</a:t>
            </a:r>
            <a:endParaRPr lang="ru-RU" dirty="0"/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79392559-3836-4189-AAC3-7B03237A9A08}"/>
              </a:ext>
            </a:extLst>
          </p:cNvPr>
          <p:cNvSpPr txBox="1">
            <a:spLocks/>
          </p:cNvSpPr>
          <p:nvPr/>
        </p:nvSpPr>
        <p:spPr>
          <a:xfrm>
            <a:off x="2538886" y="2748069"/>
            <a:ext cx="2732033" cy="1361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- 1)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E131F1B2-A4AE-4FB4-9422-B7BBF0C99AAF}"/>
              </a:ext>
            </a:extLst>
          </p:cNvPr>
          <p:cNvSpPr txBox="1">
            <a:spLocks/>
          </p:cNvSpPr>
          <p:nvPr/>
        </p:nvSpPr>
        <p:spPr>
          <a:xfrm>
            <a:off x="9107155" y="2697777"/>
            <a:ext cx="2641601" cy="20174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+1)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69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98A8DC-92D9-4D49-8FB9-99A1F6B5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314" y="1688737"/>
            <a:ext cx="11553372" cy="240792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Дідусь викачав 15л липового меду, а гречаного – на 1л менше. Скільки літрів гречаного меду викачав дідусь?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D8A6648A-0EFB-4915-B4D5-6D1024DD5B04}"/>
              </a:ext>
            </a:extLst>
          </p:cNvPr>
          <p:cNvSpPr txBox="1">
            <a:spLocks/>
          </p:cNvSpPr>
          <p:nvPr/>
        </p:nvSpPr>
        <p:spPr>
          <a:xfrm>
            <a:off x="4057303" y="145143"/>
            <a:ext cx="3025670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dirty="0"/>
              <a:t>Задача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77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414643"/>
              </p:ext>
            </p:extLst>
          </p:nvPr>
        </p:nvGraphicFramePr>
        <p:xfrm>
          <a:off x="902251" y="865891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77765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48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1146842"/>
            <a:ext cx="2743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429065" y="4530200"/>
            <a:ext cx="2873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 -  1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385363" y="1671512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15л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1026244" y="2268014"/>
            <a:ext cx="2322512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3733333" y="3090101"/>
            <a:ext cx="2694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1л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4302894" y="4520081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 (л)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41EBA1-B7C9-41E3-8ED8-CC57935E4AC1}"/>
              </a:ext>
            </a:extLst>
          </p:cNvPr>
          <p:cNvSpPr txBox="1"/>
          <p:nvPr/>
        </p:nvSpPr>
        <p:spPr>
          <a:xfrm>
            <a:off x="3261036" y="5817923"/>
            <a:ext cx="38418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Відповідь: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3FA0A6-0C86-4A04-BDBC-F8B4BD5333EE}"/>
              </a:ext>
            </a:extLst>
          </p:cNvPr>
          <p:cNvSpPr txBox="1"/>
          <p:nvPr/>
        </p:nvSpPr>
        <p:spPr>
          <a:xfrm>
            <a:off x="6720250" y="5952849"/>
            <a:ext cx="2960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14л.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49116E-04DC-4BB6-8E62-E70645B1C993}"/>
              </a:ext>
            </a:extLst>
          </p:cNvPr>
          <p:cNvSpPr/>
          <p:nvPr/>
        </p:nvSpPr>
        <p:spPr>
          <a:xfrm>
            <a:off x="3062514" y="3085072"/>
            <a:ext cx="670819" cy="63992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C8E19-6C77-40DF-93C0-E678F9CC58A6}"/>
              </a:ext>
            </a:extLst>
          </p:cNvPr>
          <p:cNvSpPr txBox="1"/>
          <p:nvPr/>
        </p:nvSpPr>
        <p:spPr>
          <a:xfrm>
            <a:off x="2919662" y="2961271"/>
            <a:ext cx="9314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?л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3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22" grpId="0"/>
      <p:bldP spid="25" grpId="0"/>
      <p:bldP spid="26" grpId="0"/>
      <p:bldP spid="3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903878"/>
              </p:ext>
            </p:extLst>
          </p:nvPr>
        </p:nvGraphicFramePr>
        <p:xfrm>
          <a:off x="882960" y="858101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77765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48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219735" y="2710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Накресліть відрізок АВ довжиною 12см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3FE6C7-1E26-4282-8DA0-4188F99CE49E}"/>
              </a:ext>
            </a:extLst>
          </p:cNvPr>
          <p:cNvSpPr txBox="1"/>
          <p:nvPr/>
        </p:nvSpPr>
        <p:spPr>
          <a:xfrm>
            <a:off x="1307241" y="2230206"/>
            <a:ext cx="25535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12см =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3412F6-804B-468E-90DA-E898B983C12B}"/>
              </a:ext>
            </a:extLst>
          </p:cNvPr>
          <p:cNvSpPr txBox="1"/>
          <p:nvPr/>
        </p:nvSpPr>
        <p:spPr>
          <a:xfrm>
            <a:off x="3587667" y="2232469"/>
            <a:ext cx="1695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1дм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8E6986-2B80-40C4-958F-3E5DCD62A4AF}"/>
              </a:ext>
            </a:extLst>
          </p:cNvPr>
          <p:cNvSpPr txBox="1"/>
          <p:nvPr/>
        </p:nvSpPr>
        <p:spPr>
          <a:xfrm>
            <a:off x="1307241" y="1939461"/>
            <a:ext cx="1276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і 2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11E38C-0D5C-4B2E-9127-B25C4F4616E1}"/>
              </a:ext>
            </a:extLst>
          </p:cNvPr>
          <p:cNvSpPr txBox="1"/>
          <p:nvPr/>
        </p:nvSpPr>
        <p:spPr>
          <a:xfrm>
            <a:off x="5098659" y="2270696"/>
            <a:ext cx="1695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2см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78797-ADAD-4036-9D55-2B3BBB548997}"/>
              </a:ext>
            </a:extLst>
          </p:cNvPr>
          <p:cNvSpPr txBox="1"/>
          <p:nvPr/>
        </p:nvSpPr>
        <p:spPr>
          <a:xfrm>
            <a:off x="3816739" y="3035797"/>
            <a:ext cx="8273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  </a:t>
            </a:r>
            <a:endParaRPr lang="uk-UA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1969500" y="2066301"/>
            <a:ext cx="85388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Попрацюй самостійно</a:t>
            </a:r>
          </a:p>
          <a:p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122 вправа 2 (усно), вправа 3 </a:t>
            </a:r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1672</TotalTime>
  <Words>160</Words>
  <Application>Microsoft Office PowerPoint</Application>
  <PresentationFormat>Широкоэкранный</PresentationFormat>
  <Paragraphs>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Ион</vt:lpstr>
      <vt:lpstr>Запишіть числа у порядку спадання</vt:lpstr>
      <vt:lpstr> Запишіть числа у порядку зростання </vt:lpstr>
      <vt:lpstr>Презентация PowerPoint</vt:lpstr>
      <vt:lpstr>Презентация PowerPoint</vt:lpstr>
      <vt:lpstr> Дідусь викачав 15л липового меду, а гречаного – на 1л менше. Скільки літрів гречаного меду викачав дідусь?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51</cp:revision>
  <dcterms:created xsi:type="dcterms:W3CDTF">2021-01-19T18:58:25Z</dcterms:created>
  <dcterms:modified xsi:type="dcterms:W3CDTF">2022-04-20T08:05:31Z</dcterms:modified>
</cp:coreProperties>
</file>