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71" r:id="rId3"/>
    <p:sldId id="274" r:id="rId4"/>
    <p:sldId id="273" r:id="rId5"/>
    <p:sldId id="272" r:id="rId6"/>
    <p:sldId id="263" r:id="rId7"/>
    <p:sldId id="257" r:id="rId8"/>
    <p:sldId id="267" r:id="rId9"/>
    <p:sldId id="268" r:id="rId10"/>
    <p:sldId id="264" r:id="rId11"/>
    <p:sldId id="266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6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28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1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83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317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898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50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42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28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436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0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0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12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30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6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41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9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4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5D6838E-D643-46A9-AFAB-438F23AF9CC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59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5F95DE-D49C-44DA-8292-B5B97EDECE3A}"/>
              </a:ext>
            </a:extLst>
          </p:cNvPr>
          <p:cNvSpPr txBox="1"/>
          <p:nvPr/>
        </p:nvSpPr>
        <p:spPr>
          <a:xfrm>
            <a:off x="2988397" y="483326"/>
            <a:ext cx="55416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/>
              <a:t>Апостроф</a:t>
            </a:r>
            <a:endParaRPr lang="ru-RU" sz="6000" dirty="0"/>
          </a:p>
        </p:txBody>
      </p:sp>
      <p:pic>
        <p:nvPicPr>
          <p:cNvPr id="4" name="Picture 2" descr="Презентація до уроку &amp;quot; Займенник як частина мови &amp;quot; | Презентація.  Українська мова">
            <a:extLst>
              <a:ext uri="{FF2B5EF4-FFF2-40B4-BE49-F238E27FC236}">
                <a16:creationId xmlns:a16="http://schemas.microsoft.com/office/drawing/2014/main" id="{CA9BAE43-255B-4313-A077-0E7C2D523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810" y="1924760"/>
            <a:ext cx="2014945" cy="459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80F7E2-5D7D-49F1-BD45-B99F385B5A5A}"/>
              </a:ext>
            </a:extLst>
          </p:cNvPr>
          <p:cNvSpPr txBox="1"/>
          <p:nvPr/>
        </p:nvSpPr>
        <p:spPr>
          <a:xfrm>
            <a:off x="5989030" y="1801733"/>
            <a:ext cx="136944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b="1" dirty="0">
                <a:solidFill>
                  <a:srgbClr val="00B050"/>
                </a:solidFill>
              </a:rPr>
              <a:t>’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200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B06B08-D142-4193-98F4-7A0C77CE2FF5}"/>
              </a:ext>
            </a:extLst>
          </p:cNvPr>
          <p:cNvSpPr txBox="1"/>
          <p:nvPr/>
        </p:nvSpPr>
        <p:spPr>
          <a:xfrm>
            <a:off x="607173" y="878253"/>
            <a:ext cx="62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пір’їна </a:t>
            </a:r>
            <a:endParaRPr lang="ru-RU" sz="11500" dirty="0"/>
          </a:p>
        </p:txBody>
      </p:sp>
      <p:pic>
        <p:nvPicPr>
          <p:cNvPr id="5122" name="Picture 2" descr="ЗІБРАТИ ПІР'Я – Притчі">
            <a:extLst>
              <a:ext uri="{FF2B5EF4-FFF2-40B4-BE49-F238E27FC236}">
                <a16:creationId xmlns:a16="http://schemas.microsoft.com/office/drawing/2014/main" id="{15C2D706-439E-4A56-A4AA-957567607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152" y="2961564"/>
            <a:ext cx="6160582" cy="344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59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16DEE0-28F4-4CE7-AD47-E7E71E898323}"/>
              </a:ext>
            </a:extLst>
          </p:cNvPr>
          <p:cNvSpPr txBox="1"/>
          <p:nvPr/>
        </p:nvSpPr>
        <p:spPr>
          <a:xfrm>
            <a:off x="607173" y="1189917"/>
            <a:ext cx="56587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м’ята </a:t>
            </a:r>
            <a:endParaRPr lang="ru-RU" sz="11500" dirty="0"/>
          </a:p>
        </p:txBody>
      </p:sp>
      <p:pic>
        <p:nvPicPr>
          <p:cNvPr id="6148" name="Picture 4" descr="М'ята перцева: лікувальні властивості. Народна медицина. Здоров'я - Новини  Рівного. Відео on-line. Все про телекомпанію - Телеканал «Рівне 1»">
            <a:extLst>
              <a:ext uri="{FF2B5EF4-FFF2-40B4-BE49-F238E27FC236}">
                <a16:creationId xmlns:a16="http://schemas.microsoft.com/office/drawing/2014/main" id="{BE21C662-9CA3-4922-9384-41090946C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841" y="1385461"/>
            <a:ext cx="5504843" cy="366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16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Діти читають книги: векторна графіка, зображення, Діти читають книги  малюнки | Скачати з Depositphotos®">
            <a:extLst>
              <a:ext uri="{FF2B5EF4-FFF2-40B4-BE49-F238E27FC236}">
                <a16:creationId xmlns:a16="http://schemas.microsoft.com/office/drawing/2014/main" id="{63316AF6-F99D-49FE-A05E-070F70A06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026" y="222314"/>
            <a:ext cx="3414302" cy="227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0F1B3-5A54-43D2-8ED8-8F630DDA5CEE}"/>
              </a:ext>
            </a:extLst>
          </p:cNvPr>
          <p:cNvSpPr txBox="1"/>
          <p:nvPr/>
        </p:nvSpPr>
        <p:spPr>
          <a:xfrm>
            <a:off x="232012" y="321294"/>
            <a:ext cx="10276763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Буквар </a:t>
            </a:r>
          </a:p>
          <a:p>
            <a:r>
              <a:rPr lang="uk-UA" sz="11500" dirty="0"/>
              <a:t>Ст.72 – 73</a:t>
            </a:r>
          </a:p>
          <a:p>
            <a:r>
              <a:rPr lang="uk-UA" sz="7200" dirty="0"/>
              <a:t>Підготуй читання цілими словами</a:t>
            </a:r>
            <a:r>
              <a:rPr lang="uk-UA" sz="11500" dirty="0"/>
              <a:t> 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393777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27A5B3-4BA4-4C50-9397-E41422440F7D}"/>
              </a:ext>
            </a:extLst>
          </p:cNvPr>
          <p:cNvSpPr txBox="1"/>
          <p:nvPr/>
        </p:nvSpPr>
        <p:spPr>
          <a:xfrm>
            <a:off x="624584" y="123126"/>
            <a:ext cx="1831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[</a:t>
            </a:r>
            <a:r>
              <a:rPr lang="uk-UA" sz="8000" dirty="0">
                <a:solidFill>
                  <a:schemeClr val="bg1"/>
                </a:solidFill>
              </a:rPr>
              <a:t>б</a:t>
            </a:r>
            <a:r>
              <a:rPr lang="en-US" sz="8000" dirty="0">
                <a:solidFill>
                  <a:schemeClr val="bg1"/>
                </a:solidFill>
              </a:rPr>
              <a:t>]</a:t>
            </a:r>
            <a:r>
              <a:rPr lang="uk-UA" sz="8000" dirty="0"/>
              <a:t> </a:t>
            </a:r>
            <a:endParaRPr lang="ru-RU" sz="8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0E500-D005-4A17-A9EC-C7F0180EF346}"/>
              </a:ext>
            </a:extLst>
          </p:cNvPr>
          <p:cNvSpPr txBox="1"/>
          <p:nvPr/>
        </p:nvSpPr>
        <p:spPr>
          <a:xfrm>
            <a:off x="624583" y="1535828"/>
            <a:ext cx="1831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[</a:t>
            </a:r>
            <a:r>
              <a:rPr lang="uk-UA" sz="8000" dirty="0">
                <a:solidFill>
                  <a:schemeClr val="bg1"/>
                </a:solidFill>
              </a:rPr>
              <a:t>п</a:t>
            </a:r>
            <a:r>
              <a:rPr lang="en-US" sz="8000" dirty="0">
                <a:solidFill>
                  <a:schemeClr val="bg1"/>
                </a:solidFill>
              </a:rPr>
              <a:t>]</a:t>
            </a:r>
            <a:r>
              <a:rPr lang="uk-UA" sz="8000" dirty="0">
                <a:solidFill>
                  <a:schemeClr val="bg1"/>
                </a:solidFill>
              </a:rPr>
              <a:t> 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FE1BBD-FF11-4989-A19D-60673A02A627}"/>
              </a:ext>
            </a:extLst>
          </p:cNvPr>
          <p:cNvSpPr txBox="1"/>
          <p:nvPr/>
        </p:nvSpPr>
        <p:spPr>
          <a:xfrm>
            <a:off x="716026" y="2972753"/>
            <a:ext cx="1831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[</a:t>
            </a:r>
            <a:r>
              <a:rPr lang="uk-UA" sz="8000" dirty="0">
                <a:solidFill>
                  <a:schemeClr val="bg1"/>
                </a:solidFill>
              </a:rPr>
              <a:t>в</a:t>
            </a:r>
            <a:r>
              <a:rPr lang="en-US" sz="8000" dirty="0">
                <a:solidFill>
                  <a:schemeClr val="bg1"/>
                </a:solidFill>
              </a:rPr>
              <a:t>]</a:t>
            </a:r>
            <a:r>
              <a:rPr lang="uk-UA" sz="8000" dirty="0"/>
              <a:t> </a:t>
            </a:r>
            <a:endParaRPr lang="ru-RU" sz="8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1BB33-6ED5-4E99-A0DC-D440AEDE80E6}"/>
              </a:ext>
            </a:extLst>
          </p:cNvPr>
          <p:cNvSpPr txBox="1"/>
          <p:nvPr/>
        </p:nvSpPr>
        <p:spPr>
          <a:xfrm>
            <a:off x="520083" y="4308582"/>
            <a:ext cx="1831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[</a:t>
            </a:r>
            <a:r>
              <a:rPr lang="uk-UA" sz="8000" dirty="0">
                <a:solidFill>
                  <a:schemeClr val="bg1"/>
                </a:solidFill>
              </a:rPr>
              <a:t>м</a:t>
            </a:r>
            <a:r>
              <a:rPr lang="en-US" sz="8000" dirty="0">
                <a:solidFill>
                  <a:schemeClr val="bg1"/>
                </a:solidFill>
              </a:rPr>
              <a:t>]</a:t>
            </a:r>
            <a:r>
              <a:rPr lang="uk-UA" sz="8000" dirty="0">
                <a:solidFill>
                  <a:schemeClr val="bg1"/>
                </a:solidFill>
              </a:rPr>
              <a:t> 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EC72F-18E6-4BB0-8D7F-B9B090E6F657}"/>
              </a:ext>
            </a:extLst>
          </p:cNvPr>
          <p:cNvSpPr txBox="1"/>
          <p:nvPr/>
        </p:nvSpPr>
        <p:spPr>
          <a:xfrm>
            <a:off x="716025" y="5452553"/>
            <a:ext cx="1831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[</a:t>
            </a:r>
            <a:r>
              <a:rPr lang="uk-UA" sz="8000" dirty="0">
                <a:solidFill>
                  <a:schemeClr val="bg1"/>
                </a:solidFill>
              </a:rPr>
              <a:t>р</a:t>
            </a:r>
            <a:r>
              <a:rPr lang="en-US" sz="8000" dirty="0">
                <a:solidFill>
                  <a:schemeClr val="bg1"/>
                </a:solidFill>
              </a:rPr>
              <a:t>]</a:t>
            </a:r>
            <a:r>
              <a:rPr lang="uk-UA" sz="8000" dirty="0">
                <a:solidFill>
                  <a:schemeClr val="bg1"/>
                </a:solidFill>
              </a:rPr>
              <a:t> 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07D759-DB7A-4544-A87D-BC4E6764F707}"/>
              </a:ext>
            </a:extLst>
          </p:cNvPr>
          <p:cNvSpPr txBox="1"/>
          <p:nvPr/>
        </p:nvSpPr>
        <p:spPr>
          <a:xfrm>
            <a:off x="10328800" y="5158339"/>
            <a:ext cx="18312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>
                <a:solidFill>
                  <a:srgbClr val="FF0000"/>
                </a:solidFill>
              </a:rPr>
              <a:t>ї</a:t>
            </a:r>
            <a:r>
              <a:rPr lang="uk-UA" sz="8000" b="1">
                <a:solidFill>
                  <a:srgbClr val="FF0000"/>
                </a:solidFill>
              </a:rPr>
              <a:t> 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B14327-BD74-42CE-AA31-7B0887E588A8}"/>
              </a:ext>
            </a:extLst>
          </p:cNvPr>
          <p:cNvSpPr txBox="1"/>
          <p:nvPr/>
        </p:nvSpPr>
        <p:spPr>
          <a:xfrm>
            <a:off x="8497573" y="3266289"/>
            <a:ext cx="18312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rgbClr val="FF0000"/>
                </a:solidFill>
              </a:rPr>
              <a:t>є</a:t>
            </a:r>
            <a:r>
              <a:rPr lang="uk-UA" sz="8000" b="1" dirty="0"/>
              <a:t> </a:t>
            </a:r>
            <a:endParaRPr lang="ru-RU" sz="80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BBE6A7-81DF-4C57-A917-FABE6E5C7DDE}"/>
              </a:ext>
            </a:extLst>
          </p:cNvPr>
          <p:cNvSpPr txBox="1"/>
          <p:nvPr/>
        </p:nvSpPr>
        <p:spPr>
          <a:xfrm>
            <a:off x="10106208" y="1793745"/>
            <a:ext cx="18312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rgbClr val="FF0000"/>
                </a:solidFill>
              </a:rPr>
              <a:t>ю</a:t>
            </a:r>
            <a:r>
              <a:rPr lang="uk-UA" sz="6600" dirty="0"/>
              <a:t> </a:t>
            </a:r>
            <a:endParaRPr lang="ru-RU" sz="6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FB0AFD-E28C-4082-8E08-BBBBB1BC87F0}"/>
              </a:ext>
            </a:extLst>
          </p:cNvPr>
          <p:cNvSpPr txBox="1"/>
          <p:nvPr/>
        </p:nvSpPr>
        <p:spPr>
          <a:xfrm>
            <a:off x="8065563" y="1132025"/>
            <a:ext cx="18312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rgbClr val="FF0000"/>
                </a:solidFill>
              </a:rPr>
              <a:t>я</a:t>
            </a:r>
            <a:r>
              <a:rPr lang="uk-UA" sz="8000" b="1" dirty="0">
                <a:solidFill>
                  <a:srgbClr val="FF0000"/>
                </a:solidFill>
              </a:rPr>
              <a:t> 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Картинки про букву Б детям — учим русский алфавит">
            <a:extLst>
              <a:ext uri="{FF2B5EF4-FFF2-40B4-BE49-F238E27FC236}">
                <a16:creationId xmlns:a16="http://schemas.microsoft.com/office/drawing/2014/main" id="{B27EEA80-1987-462C-BC0D-DC01A60D6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210" y="271212"/>
            <a:ext cx="1983083" cy="209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Скороговорки и чистоговорки на букву В - Праздник САМ">
            <a:extLst>
              <a:ext uri="{FF2B5EF4-FFF2-40B4-BE49-F238E27FC236}">
                <a16:creationId xmlns:a16="http://schemas.microsoft.com/office/drawing/2014/main" id="{2A80C903-1AC8-4F0D-9B67-E16F824AF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663" y="2636806"/>
            <a:ext cx="1737183" cy="182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Азбука детям: буква М (Дошкольникам и первоклассникам короткие стихи про букву  М)">
            <a:extLst>
              <a:ext uri="{FF2B5EF4-FFF2-40B4-BE49-F238E27FC236}">
                <a16:creationId xmlns:a16="http://schemas.microsoft.com/office/drawing/2014/main" id="{DBB44EF8-FC95-44FE-9FCA-81228C1BF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754" y="4835949"/>
            <a:ext cx="2552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Буква Р">
            <a:extLst>
              <a:ext uri="{FF2B5EF4-FFF2-40B4-BE49-F238E27FC236}">
                <a16:creationId xmlns:a16="http://schemas.microsoft.com/office/drawing/2014/main" id="{7D726F62-88C9-4230-AD57-C69F15492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87" y="4736671"/>
            <a:ext cx="1471120" cy="196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Картинки про букву П детям — учим русский алфавит">
            <a:extLst>
              <a:ext uri="{FF2B5EF4-FFF2-40B4-BE49-F238E27FC236}">
                <a16:creationId xmlns:a16="http://schemas.microsoft.com/office/drawing/2014/main" id="{44AC0096-EA11-4AD0-A8C9-DECC5AD8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844" y="315678"/>
            <a:ext cx="1737183" cy="200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04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5F95DE-D49C-44DA-8292-B5B97EDECE3A}"/>
              </a:ext>
            </a:extLst>
          </p:cNvPr>
          <p:cNvSpPr txBox="1"/>
          <p:nvPr/>
        </p:nvSpPr>
        <p:spPr>
          <a:xfrm>
            <a:off x="2988397" y="483326"/>
            <a:ext cx="55416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/>
              <a:t>Апостроф</a:t>
            </a:r>
            <a:endParaRPr lang="ru-RU" sz="6000" dirty="0"/>
          </a:p>
        </p:txBody>
      </p:sp>
      <p:pic>
        <p:nvPicPr>
          <p:cNvPr id="4" name="Picture 2" descr="Презентація до уроку &amp;quot; Займенник як частина мови &amp;quot; | Презентація.  Українська мова">
            <a:extLst>
              <a:ext uri="{FF2B5EF4-FFF2-40B4-BE49-F238E27FC236}">
                <a16:creationId xmlns:a16="http://schemas.microsoft.com/office/drawing/2014/main" id="{CA9BAE43-255B-4313-A077-0E7C2D523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810" y="1924760"/>
            <a:ext cx="2014945" cy="459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80F7E2-5D7D-49F1-BD45-B99F385B5A5A}"/>
              </a:ext>
            </a:extLst>
          </p:cNvPr>
          <p:cNvSpPr txBox="1"/>
          <p:nvPr/>
        </p:nvSpPr>
        <p:spPr>
          <a:xfrm>
            <a:off x="5989030" y="1801733"/>
            <a:ext cx="136944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b="1" dirty="0">
                <a:solidFill>
                  <a:srgbClr val="00B050"/>
                </a:solidFill>
              </a:rPr>
              <a:t>’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32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Азбука детям: буква М (Дошкольникам и первоклассникам короткие стихи про букву  М)">
            <a:extLst>
              <a:ext uri="{FF2B5EF4-FFF2-40B4-BE49-F238E27FC236}">
                <a16:creationId xmlns:a16="http://schemas.microsoft.com/office/drawing/2014/main" id="{8391D9C9-0A2B-4356-89E2-5D0550431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61" y="1055339"/>
            <a:ext cx="3917309" cy="27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9CDEF8-794C-4B39-A9C6-42CFD6453A15}"/>
              </a:ext>
            </a:extLst>
          </p:cNvPr>
          <p:cNvSpPr txBox="1"/>
          <p:nvPr/>
        </p:nvSpPr>
        <p:spPr>
          <a:xfrm>
            <a:off x="4726551" y="-16837"/>
            <a:ext cx="13694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00" b="1" dirty="0">
                <a:solidFill>
                  <a:srgbClr val="00B050"/>
                </a:solidFill>
              </a:rPr>
              <a:t>’</a:t>
            </a:r>
            <a:endParaRPr lang="ru-RU" sz="23900" b="1" dirty="0">
              <a:solidFill>
                <a:srgbClr val="00B050"/>
              </a:solidFill>
            </a:endParaRPr>
          </a:p>
        </p:txBody>
      </p:sp>
      <p:pic>
        <p:nvPicPr>
          <p:cNvPr id="8194" name="Picture 2" descr="Картинки про букву Я детям — учим русский алфавит">
            <a:extLst>
              <a:ext uri="{FF2B5EF4-FFF2-40B4-BE49-F238E27FC236}">
                <a16:creationId xmlns:a16="http://schemas.microsoft.com/office/drawing/2014/main" id="{4A8853E7-A96C-454B-90E8-404DDE8E3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916" y="992651"/>
            <a:ext cx="2735920" cy="287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ро букву Ч детям — учим русский алфавит">
            <a:extLst>
              <a:ext uri="{FF2B5EF4-FFF2-40B4-BE49-F238E27FC236}">
                <a16:creationId xmlns:a16="http://schemas.microsoft.com/office/drawing/2014/main" id="{60D4CF47-32D3-4E82-B5C2-CB4727745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424" y="928448"/>
            <a:ext cx="2381250" cy="294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F9CB52-3D17-43BD-94CB-F14B34849448}"/>
              </a:ext>
            </a:extLst>
          </p:cNvPr>
          <p:cNvSpPr txBox="1"/>
          <p:nvPr/>
        </p:nvSpPr>
        <p:spPr>
          <a:xfrm>
            <a:off x="3475987" y="4118657"/>
            <a:ext cx="19967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/>
              <a:t>[</a:t>
            </a:r>
            <a:r>
              <a:rPr lang="uk-UA" sz="9600" b="1" dirty="0"/>
              <a:t>▬</a:t>
            </a:r>
            <a:endParaRPr lang="ru-RU" sz="9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1AD997-CB7B-4597-80BF-1AAD108271D5}"/>
              </a:ext>
            </a:extLst>
          </p:cNvPr>
          <p:cNvSpPr txBox="1"/>
          <p:nvPr/>
        </p:nvSpPr>
        <p:spPr>
          <a:xfrm>
            <a:off x="6805620" y="4079197"/>
            <a:ext cx="7915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/>
              <a:t>●</a:t>
            </a:r>
            <a:endParaRPr lang="ru-RU" sz="9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18203A-8FA7-471A-A277-5C74D86F2755}"/>
              </a:ext>
            </a:extLst>
          </p:cNvPr>
          <p:cNvSpPr txBox="1"/>
          <p:nvPr/>
        </p:nvSpPr>
        <p:spPr>
          <a:xfrm>
            <a:off x="5653189" y="4100619"/>
            <a:ext cx="7915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/>
              <a:t>=</a:t>
            </a:r>
            <a:endParaRPr lang="ru-RU" sz="96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B02D97-296F-400C-992B-0E36E3D0E6C6}"/>
              </a:ext>
            </a:extLst>
          </p:cNvPr>
          <p:cNvSpPr txBox="1"/>
          <p:nvPr/>
        </p:nvSpPr>
        <p:spPr>
          <a:xfrm>
            <a:off x="8353836" y="4079197"/>
            <a:ext cx="24758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/>
              <a:t>▬</a:t>
            </a:r>
            <a:r>
              <a:rPr lang="en-US" sz="9600" b="1" dirty="0"/>
              <a:t>]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98535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иявка | Лунтик Wiki | Fandom">
            <a:extLst>
              <a:ext uri="{FF2B5EF4-FFF2-40B4-BE49-F238E27FC236}">
                <a16:creationId xmlns:a16="http://schemas.microsoft.com/office/drawing/2014/main" id="{F073DB6C-FFFB-4735-9207-37AD561A8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59" y="424855"/>
            <a:ext cx="3572153" cy="27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3E8874E9-058B-4B54-9289-EF259646D6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3"/>
          <a:stretch/>
        </p:blipFill>
        <p:spPr bwMode="auto">
          <a:xfrm>
            <a:off x="4622468" y="341617"/>
            <a:ext cx="4432821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Що значить цифра 5 в нумерології? - Корисні поради">
            <a:extLst>
              <a:ext uri="{FF2B5EF4-FFF2-40B4-BE49-F238E27FC236}">
                <a16:creationId xmlns:a16="http://schemas.microsoft.com/office/drawing/2014/main" id="{793B82F7-0206-44F6-A743-23E0688A4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696" y="3611258"/>
            <a:ext cx="3393968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E74D88-B7C6-4901-813A-00CF0146AE44}"/>
              </a:ext>
            </a:extLst>
          </p:cNvPr>
          <p:cNvSpPr txBox="1"/>
          <p:nvPr/>
        </p:nvSpPr>
        <p:spPr>
          <a:xfrm>
            <a:off x="5081517" y="3785477"/>
            <a:ext cx="71104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П’явка, в’юн, п’ятірка, в’ється –</a:t>
            </a:r>
          </a:p>
          <a:p>
            <a:r>
              <a:rPr lang="uk-UA" sz="3600" dirty="0"/>
              <a:t>Знак апострофом зоветься!</a:t>
            </a:r>
          </a:p>
          <a:p>
            <a:r>
              <a:rPr lang="uk-UA" sz="3600" dirty="0"/>
              <a:t>Щоб букви не зчинили бійку,</a:t>
            </a:r>
          </a:p>
          <a:p>
            <a:r>
              <a:rPr lang="uk-UA" sz="3600" dirty="0"/>
              <a:t>Став апостроф за голівку.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A91108-015C-446C-BEAF-AF358DEBC2BF}"/>
              </a:ext>
            </a:extLst>
          </p:cNvPr>
          <p:cNvSpPr txBox="1"/>
          <p:nvPr/>
        </p:nvSpPr>
        <p:spPr>
          <a:xfrm>
            <a:off x="10327049" y="1384694"/>
            <a:ext cx="186495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b="1" dirty="0">
                <a:solidFill>
                  <a:srgbClr val="92D050"/>
                </a:solidFill>
              </a:rPr>
              <a:t>’</a:t>
            </a:r>
            <a:endParaRPr lang="ru-RU" sz="115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337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1E81B1C-ECBA-4366-B8E9-BB22DFAB39AE}"/>
              </a:ext>
            </a:extLst>
          </p:cNvPr>
          <p:cNvSpPr txBox="1"/>
          <p:nvPr/>
        </p:nvSpPr>
        <p:spPr>
          <a:xfrm>
            <a:off x="284061" y="119697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б’я</a:t>
            </a:r>
            <a:endParaRPr lang="ru-RU" sz="8000" dirty="0"/>
          </a:p>
        </p:txBody>
      </p:sp>
      <p:pic>
        <p:nvPicPr>
          <p:cNvPr id="14" name="Picture 2" descr="Презентація до уроку &amp;quot; Займенник як частина мови &amp;quot; | Презентація.  Українська мова">
            <a:extLst>
              <a:ext uri="{FF2B5EF4-FFF2-40B4-BE49-F238E27FC236}">
                <a16:creationId xmlns:a16="http://schemas.microsoft.com/office/drawing/2014/main" id="{2C492960-10F8-499A-868A-A0775E83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452" y="559940"/>
            <a:ext cx="2589523" cy="59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21262A-63BB-42C7-AF1D-86E38A3A1F47}"/>
              </a:ext>
            </a:extLst>
          </p:cNvPr>
          <p:cNvSpPr txBox="1"/>
          <p:nvPr/>
        </p:nvSpPr>
        <p:spPr>
          <a:xfrm>
            <a:off x="3947197" y="600730"/>
            <a:ext cx="136944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b="1" dirty="0">
                <a:solidFill>
                  <a:srgbClr val="00B050"/>
                </a:solidFill>
              </a:rPr>
              <a:t>’</a:t>
            </a:r>
            <a:endParaRPr lang="ru-RU" sz="11500" b="1" dirty="0">
              <a:solidFill>
                <a:srgbClr val="00B05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4CBE49-0DDF-4340-B851-6FEC5EEE09D7}"/>
              </a:ext>
            </a:extLst>
          </p:cNvPr>
          <p:cNvSpPr txBox="1"/>
          <p:nvPr/>
        </p:nvSpPr>
        <p:spPr>
          <a:xfrm>
            <a:off x="376795" y="1531754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п’я</a:t>
            </a:r>
            <a:endParaRPr lang="ru-RU" sz="8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FF447E-B59A-458C-AE2A-C7569BF6A28A}"/>
              </a:ext>
            </a:extLst>
          </p:cNvPr>
          <p:cNvSpPr txBox="1"/>
          <p:nvPr/>
        </p:nvSpPr>
        <p:spPr>
          <a:xfrm>
            <a:off x="284060" y="2767280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м’я</a:t>
            </a:r>
            <a:endParaRPr lang="ru-RU" sz="8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11CD09-B4E1-4C85-AF30-CB0D98A732B0}"/>
              </a:ext>
            </a:extLst>
          </p:cNvPr>
          <p:cNvSpPr txBox="1"/>
          <p:nvPr/>
        </p:nvSpPr>
        <p:spPr>
          <a:xfrm>
            <a:off x="412464" y="4079900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в’я</a:t>
            </a:r>
            <a:endParaRPr lang="ru-RU" sz="8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B0F6E1-2452-41C2-B9F0-92C2CC4467C8}"/>
              </a:ext>
            </a:extLst>
          </p:cNvPr>
          <p:cNvSpPr txBox="1"/>
          <p:nvPr/>
        </p:nvSpPr>
        <p:spPr>
          <a:xfrm>
            <a:off x="271745" y="5463024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р’я</a:t>
            </a:r>
            <a:endParaRPr lang="ru-RU" sz="8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521A28-A7A9-430B-9CBA-8F670F0B3581}"/>
              </a:ext>
            </a:extLst>
          </p:cNvPr>
          <p:cNvSpPr txBox="1"/>
          <p:nvPr/>
        </p:nvSpPr>
        <p:spPr>
          <a:xfrm>
            <a:off x="7481289" y="116563"/>
            <a:ext cx="2365930" cy="132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б’ю</a:t>
            </a:r>
            <a:endParaRPr lang="ru-RU" sz="8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DE37F2-D586-473D-8527-6E70492CC88B}"/>
              </a:ext>
            </a:extLst>
          </p:cNvPr>
          <p:cNvSpPr txBox="1"/>
          <p:nvPr/>
        </p:nvSpPr>
        <p:spPr>
          <a:xfrm>
            <a:off x="5065640" y="119697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б’є</a:t>
            </a:r>
            <a:endParaRPr lang="ru-RU" sz="8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3B683E-FA9E-4F16-9351-5B427F53E601}"/>
              </a:ext>
            </a:extLst>
          </p:cNvPr>
          <p:cNvSpPr txBox="1"/>
          <p:nvPr/>
        </p:nvSpPr>
        <p:spPr>
          <a:xfrm>
            <a:off x="10103042" y="116563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б’ї</a:t>
            </a:r>
            <a:endParaRPr lang="ru-RU" sz="8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0F684B-A8C1-4058-8658-D70ED3D2C9A6}"/>
              </a:ext>
            </a:extLst>
          </p:cNvPr>
          <p:cNvSpPr txBox="1"/>
          <p:nvPr/>
        </p:nvSpPr>
        <p:spPr>
          <a:xfrm>
            <a:off x="10281295" y="1610370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п’ї</a:t>
            </a:r>
            <a:endParaRPr lang="ru-RU" sz="8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517371-A2C6-4EED-9A2D-0765D4B17B4A}"/>
              </a:ext>
            </a:extLst>
          </p:cNvPr>
          <p:cNvSpPr txBox="1"/>
          <p:nvPr/>
        </p:nvSpPr>
        <p:spPr>
          <a:xfrm>
            <a:off x="7519439" y="1610371"/>
            <a:ext cx="2305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п’ю</a:t>
            </a:r>
            <a:endParaRPr lang="ru-RU" sz="8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B248D8-7F36-49A7-BC5A-A59128287C99}"/>
              </a:ext>
            </a:extLst>
          </p:cNvPr>
          <p:cNvSpPr txBox="1"/>
          <p:nvPr/>
        </p:nvSpPr>
        <p:spPr>
          <a:xfrm>
            <a:off x="5140647" y="1610372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п’є</a:t>
            </a:r>
            <a:endParaRPr lang="ru-RU" sz="8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59C9A2-F8B0-4D3A-93EA-0BBB444919D7}"/>
              </a:ext>
            </a:extLst>
          </p:cNvPr>
          <p:cNvSpPr txBox="1"/>
          <p:nvPr/>
        </p:nvSpPr>
        <p:spPr>
          <a:xfrm>
            <a:off x="5065640" y="2933809"/>
            <a:ext cx="2256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м’є</a:t>
            </a:r>
            <a:endParaRPr lang="ru-RU" sz="8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FA3654-61A1-4CC1-875D-36B7DFF51E01}"/>
              </a:ext>
            </a:extLst>
          </p:cNvPr>
          <p:cNvSpPr txBox="1"/>
          <p:nvPr/>
        </p:nvSpPr>
        <p:spPr>
          <a:xfrm>
            <a:off x="7716678" y="2894553"/>
            <a:ext cx="2386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м’ю</a:t>
            </a:r>
            <a:endParaRPr lang="ru-RU" sz="8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CE0EC6E-FE7E-4D54-9BF7-652F2591083A}"/>
              </a:ext>
            </a:extLst>
          </p:cNvPr>
          <p:cNvSpPr txBox="1"/>
          <p:nvPr/>
        </p:nvSpPr>
        <p:spPr>
          <a:xfrm>
            <a:off x="10292710" y="2746422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м’ї</a:t>
            </a:r>
            <a:endParaRPr lang="ru-RU" sz="8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606CB7-6CB2-4A2B-BDD8-3AAF7B85760C}"/>
              </a:ext>
            </a:extLst>
          </p:cNvPr>
          <p:cNvSpPr txBox="1"/>
          <p:nvPr/>
        </p:nvSpPr>
        <p:spPr>
          <a:xfrm>
            <a:off x="10592367" y="4317881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в’ї</a:t>
            </a:r>
            <a:endParaRPr lang="ru-RU" sz="8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C2CFA7-FD20-4720-A134-46200FDAC29A}"/>
              </a:ext>
            </a:extLst>
          </p:cNvPr>
          <p:cNvSpPr txBox="1"/>
          <p:nvPr/>
        </p:nvSpPr>
        <p:spPr>
          <a:xfrm>
            <a:off x="7954507" y="4388360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в’ю</a:t>
            </a:r>
            <a:endParaRPr lang="ru-RU" sz="8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1536491-6247-4322-A7D7-D8F2EC53D009}"/>
              </a:ext>
            </a:extLst>
          </p:cNvPr>
          <p:cNvSpPr txBox="1"/>
          <p:nvPr/>
        </p:nvSpPr>
        <p:spPr>
          <a:xfrm>
            <a:off x="5316647" y="4317882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в’є</a:t>
            </a:r>
            <a:endParaRPr lang="ru-RU" sz="8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EA424BA-8392-4D30-8A66-2A444785CC95}"/>
              </a:ext>
            </a:extLst>
          </p:cNvPr>
          <p:cNvSpPr txBox="1"/>
          <p:nvPr/>
        </p:nvSpPr>
        <p:spPr>
          <a:xfrm>
            <a:off x="10479631" y="5423950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р’ї</a:t>
            </a:r>
            <a:endParaRPr lang="ru-RU" sz="8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97C677D-8DA7-4BFC-90F4-658083FFDE50}"/>
              </a:ext>
            </a:extLst>
          </p:cNvPr>
          <p:cNvSpPr txBox="1"/>
          <p:nvPr/>
        </p:nvSpPr>
        <p:spPr>
          <a:xfrm>
            <a:off x="5316646" y="5534561"/>
            <a:ext cx="1910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р’є</a:t>
            </a:r>
            <a:endParaRPr lang="ru-RU" sz="8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3323735-37A7-4758-99C8-F4AF694D184D}"/>
              </a:ext>
            </a:extLst>
          </p:cNvPr>
          <p:cNvSpPr txBox="1"/>
          <p:nvPr/>
        </p:nvSpPr>
        <p:spPr>
          <a:xfrm>
            <a:off x="7841771" y="5601534"/>
            <a:ext cx="24509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р’ю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5593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7173" y="1189917"/>
            <a:ext cx="56587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п’явка </a:t>
            </a:r>
            <a:endParaRPr lang="ru-RU" sz="11500" dirty="0"/>
          </a:p>
        </p:txBody>
      </p:sp>
      <p:pic>
        <p:nvPicPr>
          <p:cNvPr id="2052" name="Picture 4" descr="Діти читають книги: векторна графіка, зображення, Діти читають книги  малюнки | Скачати з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054" y="0"/>
            <a:ext cx="4577946" cy="305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иявка | Лунтик Wiki | Fandom">
            <a:extLst>
              <a:ext uri="{FF2B5EF4-FFF2-40B4-BE49-F238E27FC236}">
                <a16:creationId xmlns:a16="http://schemas.microsoft.com/office/drawing/2014/main" id="{27F35B85-8050-48EA-8C53-693506085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427" y="3659375"/>
            <a:ext cx="3572153" cy="27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До чого сняться п'явки чоловікові й жінці по соннику: на різних частинах  тіла, віддирати від себе, вбити кровососа • 7snov.com.ua">
            <a:extLst>
              <a:ext uri="{FF2B5EF4-FFF2-40B4-BE49-F238E27FC236}">
                <a16:creationId xmlns:a16="http://schemas.microsoft.com/office/drawing/2014/main" id="{A5A61F07-9346-4509-B2A1-F6B844EC6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94" y="4011561"/>
            <a:ext cx="3384645" cy="167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72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1CCA6F-03D5-4577-A4E4-CB06CB706066}"/>
              </a:ext>
            </a:extLst>
          </p:cNvPr>
          <p:cNvSpPr txBox="1"/>
          <p:nvPr/>
        </p:nvSpPr>
        <p:spPr>
          <a:xfrm>
            <a:off x="607173" y="1189917"/>
            <a:ext cx="56587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в’юни </a:t>
            </a:r>
            <a:endParaRPr lang="ru-RU" sz="11500" dirty="0"/>
          </a:p>
        </p:txBody>
      </p:sp>
      <p:pic>
        <p:nvPicPr>
          <p:cNvPr id="3074" name="Picture 2" descr="В'юн (риба) - фото, середовище проживання, акваріумні в'юни">
            <a:extLst>
              <a:ext uri="{FF2B5EF4-FFF2-40B4-BE49-F238E27FC236}">
                <a16:creationId xmlns:a16="http://schemas.microsoft.com/office/drawing/2014/main" id="{44EDA455-21EB-4BE0-9DCD-64F3DDFB3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673" y="804529"/>
            <a:ext cx="7007244" cy="382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86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AC099E-C80E-477E-AD93-E66DA79D12AC}"/>
              </a:ext>
            </a:extLst>
          </p:cNvPr>
          <p:cNvSpPr txBox="1"/>
          <p:nvPr/>
        </p:nvSpPr>
        <p:spPr>
          <a:xfrm>
            <a:off x="417888" y="404902"/>
            <a:ext cx="855587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комп’ютер </a:t>
            </a:r>
            <a:endParaRPr lang="ru-RU" sz="11500" dirty="0"/>
          </a:p>
        </p:txBody>
      </p:sp>
      <p:pic>
        <p:nvPicPr>
          <p:cNvPr id="4098" name="Picture 2" descr="Стаціонарний комп'ютер вчителя - десктопний ПК для викладача | Dixi  Education">
            <a:extLst>
              <a:ext uri="{FF2B5EF4-FFF2-40B4-BE49-F238E27FC236}">
                <a16:creationId xmlns:a16="http://schemas.microsoft.com/office/drawing/2014/main" id="{075ED467-0A23-4A3B-8C17-6973669CD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307" y="2266950"/>
            <a:ext cx="6687119" cy="443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6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340</TotalTime>
  <Words>90</Words>
  <Application>Microsoft Office PowerPoint</Application>
  <PresentationFormat>Широкоэкранный</PresentationFormat>
  <Paragraphs>52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21</cp:revision>
  <dcterms:created xsi:type="dcterms:W3CDTF">2021-11-01T20:33:01Z</dcterms:created>
  <dcterms:modified xsi:type="dcterms:W3CDTF">2022-04-12T07:29:35Z</dcterms:modified>
</cp:coreProperties>
</file>