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71" r:id="rId3"/>
    <p:sldId id="273" r:id="rId4"/>
    <p:sldId id="274" r:id="rId5"/>
    <p:sldId id="272" r:id="rId6"/>
    <p:sldId id="275" r:id="rId7"/>
    <p:sldId id="262" r:id="rId8"/>
    <p:sldId id="27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9" autoAdjust="0"/>
    <p:restoredTop sz="94586" autoAdjust="0"/>
  </p:normalViewPr>
  <p:slideViewPr>
    <p:cSldViewPr>
      <p:cViewPr varScale="1">
        <p:scale>
          <a:sx n="68" d="100"/>
          <a:sy n="68" d="100"/>
        </p:scale>
        <p:origin x="140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214291"/>
            <a:ext cx="4665668" cy="766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4400" b="1" dirty="0"/>
              <a:t>Ціле. Частина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357298"/>
            <a:ext cx="8358246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СЬОГОДНІ</a:t>
            </a:r>
          </a:p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1.Познайомишся   з цілим і його частинами.</a:t>
            </a:r>
          </a:p>
          <a:p>
            <a:r>
              <a:rPr lang="uk-UA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2.Дізнаєшся:</a:t>
            </a:r>
          </a:p>
          <a:p>
            <a:pPr algn="ctr">
              <a:buFontTx/>
              <a:buChar char="-"/>
            </a:pP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з чого складається ціле</a:t>
            </a:r>
          </a:p>
          <a:p>
            <a:r>
              <a:rPr lang="uk-U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3.Навчишся</a:t>
            </a:r>
          </a:p>
          <a:p>
            <a:r>
              <a:rPr lang="uk-UA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- </a:t>
            </a:r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називати частини цілого</a:t>
            </a:r>
          </a:p>
          <a:p>
            <a:r>
              <a:rPr lang="uk-UA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- визначати довжину ламаної.</a:t>
            </a:r>
          </a:p>
          <a:p>
            <a:pPr algn="ctr"/>
            <a:endParaRPr lang="uk-UA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uk-UA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Загадка який фрукт має 3 назви. Загадки для дітей про фрукти">
            <a:extLst>
              <a:ext uri="{FF2B5EF4-FFF2-40B4-BE49-F238E27FC236}">
                <a16:creationId xmlns:a16="http://schemas.microsoft.com/office/drawing/2014/main" id="{2BEF579F-1B93-4FF3-9590-A1FD1E6FE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0651" y="2118615"/>
            <a:ext cx="3406321" cy="226675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468D5-DE84-4493-A860-891DD04A26B0}"/>
              </a:ext>
            </a:extLst>
          </p:cNvPr>
          <p:cNvSpPr txBox="1"/>
          <p:nvPr/>
        </p:nvSpPr>
        <p:spPr>
          <a:xfrm>
            <a:off x="5292080" y="334694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C5DCB6-8EA7-4A5F-A470-6FDFF0D56713}"/>
              </a:ext>
            </a:extLst>
          </p:cNvPr>
          <p:cNvSpPr txBox="1"/>
          <p:nvPr/>
        </p:nvSpPr>
        <p:spPr>
          <a:xfrm>
            <a:off x="3599166" y="3248474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48E4A0-9A60-4006-91E8-F56AFF228B03}"/>
              </a:ext>
            </a:extLst>
          </p:cNvPr>
          <p:cNvSpPr/>
          <p:nvPr/>
        </p:nvSpPr>
        <p:spPr>
          <a:xfrm>
            <a:off x="251520" y="383780"/>
            <a:ext cx="878497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	З яких частин складається ціле? З яких частин складається слива?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47A2F0-F4D0-42CD-B01C-0AF1096990C2}"/>
              </a:ext>
            </a:extLst>
          </p:cNvPr>
          <p:cNvSpPr txBox="1"/>
          <p:nvPr/>
        </p:nvSpPr>
        <p:spPr>
          <a:xfrm>
            <a:off x="3851920" y="1916832"/>
            <a:ext cx="450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с</a:t>
            </a:r>
            <a:endParaRPr lang="ru-RU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292F8D-A64A-4A7A-A99D-52886AAC94EA}"/>
              </a:ext>
            </a:extLst>
          </p:cNvPr>
          <p:cNvSpPr txBox="1"/>
          <p:nvPr/>
        </p:nvSpPr>
        <p:spPr>
          <a:xfrm>
            <a:off x="2820651" y="5085184"/>
            <a:ext cx="1751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 + b = </a:t>
            </a:r>
            <a:endParaRPr lang="ru-RU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2D4AAB-78EF-4C57-BFEB-3C0D48D837D3}"/>
              </a:ext>
            </a:extLst>
          </p:cNvPr>
          <p:cNvSpPr txBox="1"/>
          <p:nvPr/>
        </p:nvSpPr>
        <p:spPr>
          <a:xfrm>
            <a:off x="4523811" y="5085183"/>
            <a:ext cx="515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0502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>
            <a:extLst>
              <a:ext uri="{FF2B5EF4-FFF2-40B4-BE49-F238E27FC236}">
                <a16:creationId xmlns:a16="http://schemas.microsoft.com/office/drawing/2014/main" id="{ABBD0008-EB2B-4F9E-9982-B1AB3C9C8E75}"/>
              </a:ext>
            </a:extLst>
          </p:cNvPr>
          <p:cNvSpPr/>
          <p:nvPr/>
        </p:nvSpPr>
        <p:spPr>
          <a:xfrm>
            <a:off x="1331645" y="2294797"/>
            <a:ext cx="3600398" cy="73444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ерфолента 2">
            <a:extLst>
              <a:ext uri="{FF2B5EF4-FFF2-40B4-BE49-F238E27FC236}">
                <a16:creationId xmlns:a16="http://schemas.microsoft.com/office/drawing/2014/main" id="{70EFFE09-2A87-4A1F-83AE-5282CF28797B}"/>
              </a:ext>
            </a:extLst>
          </p:cNvPr>
          <p:cNvSpPr/>
          <p:nvPr/>
        </p:nvSpPr>
        <p:spPr>
          <a:xfrm>
            <a:off x="4932043" y="2286164"/>
            <a:ext cx="2592288" cy="705712"/>
          </a:xfrm>
          <a:prstGeom prst="flowChartPunchedTap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031E43-8359-497C-9D23-B76A67392CC5}"/>
              </a:ext>
            </a:extLst>
          </p:cNvPr>
          <p:cNvSpPr txBox="1"/>
          <p:nvPr/>
        </p:nvSpPr>
        <p:spPr>
          <a:xfrm>
            <a:off x="4229134" y="3037878"/>
            <a:ext cx="450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/>
              <a:t>с</a:t>
            </a:r>
            <a:endParaRPr lang="ru-RU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DC38AE-CE4F-4684-A6C5-7BCFE3C5D503}"/>
              </a:ext>
            </a:extLst>
          </p:cNvPr>
          <p:cNvSpPr txBox="1"/>
          <p:nvPr/>
        </p:nvSpPr>
        <p:spPr>
          <a:xfrm>
            <a:off x="5282665" y="2286164"/>
            <a:ext cx="450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</a:t>
            </a:r>
            <a:endParaRPr lang="ru-RU" sz="3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7A6230-B372-4E3B-85FA-E78B65E64FA9}"/>
              </a:ext>
            </a:extLst>
          </p:cNvPr>
          <p:cNvSpPr txBox="1"/>
          <p:nvPr/>
        </p:nvSpPr>
        <p:spPr>
          <a:xfrm>
            <a:off x="2690378" y="2369634"/>
            <a:ext cx="450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F6A3B1-8973-470C-A2C8-6A9DCD3D8CDF}"/>
              </a:ext>
            </a:extLst>
          </p:cNvPr>
          <p:cNvSpPr txBox="1"/>
          <p:nvPr/>
        </p:nvSpPr>
        <p:spPr>
          <a:xfrm>
            <a:off x="611560" y="332656"/>
            <a:ext cx="813690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3200" dirty="0"/>
              <a:t>Поміркуй, що можна сказати про довжину всієї стрічки? </a:t>
            </a:r>
            <a:endParaRPr lang="ru-RU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7F416A-84B1-48D8-8A37-9A3401A0E076}"/>
              </a:ext>
            </a:extLst>
          </p:cNvPr>
          <p:cNvSpPr txBox="1"/>
          <p:nvPr/>
        </p:nvSpPr>
        <p:spPr>
          <a:xfrm>
            <a:off x="2635142" y="4509120"/>
            <a:ext cx="1751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 + b = </a:t>
            </a:r>
            <a:endParaRPr lang="ru-RU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E47281-4045-476E-BC17-CAC721405332}"/>
              </a:ext>
            </a:extLst>
          </p:cNvPr>
          <p:cNvSpPr txBox="1"/>
          <p:nvPr/>
        </p:nvSpPr>
        <p:spPr>
          <a:xfrm>
            <a:off x="4422194" y="4509119"/>
            <a:ext cx="515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4884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Місткість. Літр - ТАБЛИЦІ ДОДАВАННЯ І ВІДНІМАННЯ В МЕЖАХ 10 - Математика 1  клас - О. Корчєвська - Підручники і посібники 2018">
            <a:extLst>
              <a:ext uri="{FF2B5EF4-FFF2-40B4-BE49-F238E27FC236}">
                <a16:creationId xmlns:a16="http://schemas.microsoft.com/office/drawing/2014/main" id="{390648D8-1503-4BAF-8B0B-103E0A4B35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89" t="13597" r="17304"/>
          <a:stretch/>
        </p:blipFill>
        <p:spPr bwMode="auto">
          <a:xfrm>
            <a:off x="3851920" y="3140968"/>
            <a:ext cx="1894514" cy="302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Місткість. Літр - ТАБЛИЦІ ДОДАВАННЯ І ВІДНІМАННЯ В МЕЖАХ 10 - Математика 1  клас - О. Корчєвська - Підручники і посібники 2018">
            <a:extLst>
              <a:ext uri="{FF2B5EF4-FFF2-40B4-BE49-F238E27FC236}">
                <a16:creationId xmlns:a16="http://schemas.microsoft.com/office/drawing/2014/main" id="{EDC363A7-8F4A-4186-A5FB-91D19F968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270" b="32512"/>
          <a:stretch/>
        </p:blipFill>
        <p:spPr bwMode="auto">
          <a:xfrm rot="18815389">
            <a:off x="5343820" y="2337866"/>
            <a:ext cx="1140552" cy="118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AB92E4-B71F-4EE9-B3AB-17C9B0D335ED}"/>
              </a:ext>
            </a:extLst>
          </p:cNvPr>
          <p:cNvSpPr txBox="1"/>
          <p:nvPr/>
        </p:nvSpPr>
        <p:spPr>
          <a:xfrm>
            <a:off x="5736910" y="2635810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</a:t>
            </a:r>
            <a:endParaRPr lang="ru-RU" sz="3200" b="1" dirty="0"/>
          </a:p>
        </p:txBody>
      </p:sp>
      <p:pic>
        <p:nvPicPr>
          <p:cNvPr id="5" name="Picture 4" descr="Місткість. Літр - ТАБЛИЦІ ДОДАВАННЯ І ВІДНІМАННЯ В МЕЖАХ 10 - Математика 1  клас - О. Корчєвська - Підручники і посібники 2018">
            <a:extLst>
              <a:ext uri="{FF2B5EF4-FFF2-40B4-BE49-F238E27FC236}">
                <a16:creationId xmlns:a16="http://schemas.microsoft.com/office/drawing/2014/main" id="{254F3F5A-8A6A-4784-B9A4-A1401E1F9B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358" b="32512"/>
          <a:stretch/>
        </p:blipFill>
        <p:spPr bwMode="auto">
          <a:xfrm rot="2507005" flipH="1">
            <a:off x="3134218" y="2152689"/>
            <a:ext cx="1330575" cy="132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5F499E4-B65F-422D-A9DA-D31EC612BD71}"/>
              </a:ext>
            </a:extLst>
          </p:cNvPr>
          <p:cNvSpPr/>
          <p:nvPr/>
        </p:nvSpPr>
        <p:spPr>
          <a:xfrm rot="2473849">
            <a:off x="3647403" y="2464120"/>
            <a:ext cx="615105" cy="921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B5732E-5E2F-46C8-ACDE-1137BFF5EEB4}"/>
              </a:ext>
            </a:extLst>
          </p:cNvPr>
          <p:cNvSpPr/>
          <p:nvPr/>
        </p:nvSpPr>
        <p:spPr>
          <a:xfrm>
            <a:off x="251520" y="383780"/>
            <a:ext cx="878497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	 </a:t>
            </a:r>
            <a:r>
              <a:rPr lang="uk-UA" sz="2800" dirty="0"/>
              <a:t>Поміркуй що можна сказати про місткість посудини?  </a:t>
            </a:r>
            <a:endParaRPr lang="uk-UA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93BC76-F905-4041-9A4C-9580919F9ADD}"/>
              </a:ext>
            </a:extLst>
          </p:cNvPr>
          <p:cNvSpPr txBox="1"/>
          <p:nvPr/>
        </p:nvSpPr>
        <p:spPr>
          <a:xfrm>
            <a:off x="4647299" y="470613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79EC3D-5931-4968-876C-A1C3857CCFEF}"/>
              </a:ext>
            </a:extLst>
          </p:cNvPr>
          <p:cNvSpPr txBox="1"/>
          <p:nvPr/>
        </p:nvSpPr>
        <p:spPr>
          <a:xfrm>
            <a:off x="3709044" y="2632644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5809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Зміст: Ванильно-шоколадний торт Шоколадно-горіховий торт «по ...">
            <a:extLst>
              <a:ext uri="{FF2B5EF4-FFF2-40B4-BE49-F238E27FC236}">
                <a16:creationId xmlns:a16="http://schemas.microsoft.com/office/drawing/2014/main" id="{758817E1-1797-4A71-B7E8-785DF3EF6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88840"/>
            <a:ext cx="4608512" cy="36573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E54FC8-C5C7-4977-A07B-74A24241BE5A}"/>
              </a:ext>
            </a:extLst>
          </p:cNvPr>
          <p:cNvSpPr/>
          <p:nvPr/>
        </p:nvSpPr>
        <p:spPr>
          <a:xfrm>
            <a:off x="251520" y="383780"/>
            <a:ext cx="878497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uk-UA" sz="2000" dirty="0"/>
              <a:t>	</a:t>
            </a:r>
            <a:r>
              <a:rPr lang="uk-UA" sz="2800" dirty="0"/>
              <a:t>Поміркуй що можна сказати про масу цілого торта?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09178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265865E-054A-435A-9184-4070F610A83B}"/>
              </a:ext>
            </a:extLst>
          </p:cNvPr>
          <p:cNvCxnSpPr>
            <a:cxnSpLocks/>
          </p:cNvCxnSpPr>
          <p:nvPr/>
        </p:nvCxnSpPr>
        <p:spPr>
          <a:xfrm>
            <a:off x="2051720" y="2461084"/>
            <a:ext cx="775763" cy="5718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A37889-D860-406D-8C00-603889DA807B}"/>
              </a:ext>
            </a:extLst>
          </p:cNvPr>
          <p:cNvCxnSpPr>
            <a:cxnSpLocks/>
          </p:cNvCxnSpPr>
          <p:nvPr/>
        </p:nvCxnSpPr>
        <p:spPr>
          <a:xfrm flipV="1">
            <a:off x="2827483" y="1889212"/>
            <a:ext cx="736405" cy="1143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06CEB5B-9E94-48E1-97F3-F41F902D20C1}"/>
              </a:ext>
            </a:extLst>
          </p:cNvPr>
          <p:cNvCxnSpPr>
            <a:cxnSpLocks/>
          </p:cNvCxnSpPr>
          <p:nvPr/>
        </p:nvCxnSpPr>
        <p:spPr>
          <a:xfrm>
            <a:off x="3563888" y="1889212"/>
            <a:ext cx="2520280" cy="1539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2641A190-D6FB-4427-961E-73A42A2F4658}"/>
              </a:ext>
            </a:extLst>
          </p:cNvPr>
          <p:cNvSpPr/>
          <p:nvPr/>
        </p:nvSpPr>
        <p:spPr>
          <a:xfrm>
            <a:off x="2051720" y="2382122"/>
            <a:ext cx="72008" cy="157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EDA3157-70BA-4510-AAAD-9CA5D5A03B41}"/>
              </a:ext>
            </a:extLst>
          </p:cNvPr>
          <p:cNvSpPr/>
          <p:nvPr/>
        </p:nvSpPr>
        <p:spPr>
          <a:xfrm>
            <a:off x="3563888" y="1815702"/>
            <a:ext cx="72008" cy="157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5F9928-00D8-49B7-AEBB-281DE2008FBB}"/>
              </a:ext>
            </a:extLst>
          </p:cNvPr>
          <p:cNvSpPr/>
          <p:nvPr/>
        </p:nvSpPr>
        <p:spPr>
          <a:xfrm>
            <a:off x="2755475" y="2948543"/>
            <a:ext cx="72008" cy="157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FD3B79A-F222-46E0-9A29-3C599AAD5F8A}"/>
              </a:ext>
            </a:extLst>
          </p:cNvPr>
          <p:cNvSpPr/>
          <p:nvPr/>
        </p:nvSpPr>
        <p:spPr>
          <a:xfrm>
            <a:off x="6012160" y="3344587"/>
            <a:ext cx="72008" cy="157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EDE90956-561D-48E0-ADA7-838FD929F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Визнач довжину ламаної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CEDB-5A7C-4DF2-9FC6-A396C1FB3711}"/>
              </a:ext>
            </a:extLst>
          </p:cNvPr>
          <p:cNvSpPr txBox="1"/>
          <p:nvPr/>
        </p:nvSpPr>
        <p:spPr>
          <a:xfrm>
            <a:off x="2123728" y="2135886"/>
            <a:ext cx="102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1см</a:t>
            </a:r>
            <a:endParaRPr lang="ru-RU" sz="2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B19B92-25EC-4505-900B-73344874B11B}"/>
              </a:ext>
            </a:extLst>
          </p:cNvPr>
          <p:cNvSpPr txBox="1"/>
          <p:nvPr/>
        </p:nvSpPr>
        <p:spPr>
          <a:xfrm>
            <a:off x="3017342" y="2318582"/>
            <a:ext cx="102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2см</a:t>
            </a:r>
            <a:endParaRPr lang="ru-RU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5BE641-D7E1-4F69-8D2D-6F3249BA3A83}"/>
              </a:ext>
            </a:extLst>
          </p:cNvPr>
          <p:cNvSpPr txBox="1"/>
          <p:nvPr/>
        </p:nvSpPr>
        <p:spPr>
          <a:xfrm>
            <a:off x="4364694" y="2016825"/>
            <a:ext cx="102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6см</a:t>
            </a:r>
            <a:endParaRPr lang="ru-RU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F69EFDE-DEA5-49E1-BC5A-C347BBCC41DB}"/>
              </a:ext>
            </a:extLst>
          </p:cNvPr>
          <p:cNvSpPr txBox="1"/>
          <p:nvPr/>
        </p:nvSpPr>
        <p:spPr>
          <a:xfrm>
            <a:off x="1072974" y="4653136"/>
            <a:ext cx="3066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1см+ 2см + 6см =</a:t>
            </a:r>
            <a:endParaRPr lang="ru-RU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369EAF-8E27-4D13-BA34-2E99E294BB3A}"/>
              </a:ext>
            </a:extLst>
          </p:cNvPr>
          <p:cNvSpPr txBox="1"/>
          <p:nvPr/>
        </p:nvSpPr>
        <p:spPr>
          <a:xfrm>
            <a:off x="4045133" y="4607663"/>
            <a:ext cx="1027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9см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8771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6" descr="Картинки по запросу &quot;ніж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&quot;ніж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Картинки по запросу &quot;ніж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Картинки по запросу &quot;ніж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Картинки по запросу &quot;ручка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Картинки по запросу &quot;ручка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AutoShape 24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0" name="AutoShape 26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AutoShape 28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4" name="AutoShape 30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6" name="AutoShape 32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8" name="AutoShape 34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0" name="AutoShape 36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2" name="AutoShape 38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AutoShape 40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6" name="AutoShape 42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8" name="AutoShape 44" descr="Картинки по запросу &quot;зошит малюно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Picture 2" descr="Інформація для вчителів - Сайт Низівської загальноосвітньої школ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714356"/>
            <a:ext cx="5429288" cy="3093051"/>
          </a:xfrm>
          <a:prstGeom prst="rect">
            <a:avLst/>
          </a:prstGeom>
          <a:noFill/>
        </p:spPr>
      </p:pic>
      <p:sp>
        <p:nvSpPr>
          <p:cNvPr id="41" name="Прямоугольник 40"/>
          <p:cNvSpPr/>
          <p:nvPr/>
        </p:nvSpPr>
        <p:spPr>
          <a:xfrm>
            <a:off x="2072959" y="4143380"/>
            <a:ext cx="53351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СУПЕРКЛАС!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396CFB-8BDB-4211-B45B-494B03380A7F}"/>
              </a:ext>
            </a:extLst>
          </p:cNvPr>
          <p:cNvSpPr txBox="1"/>
          <p:nvPr/>
        </p:nvSpPr>
        <p:spPr>
          <a:xfrm>
            <a:off x="2123728" y="2135886"/>
            <a:ext cx="45365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Потренуйся самостійно!</a:t>
            </a:r>
          </a:p>
          <a:p>
            <a:endParaRPr lang="uk-UA" sz="2800" dirty="0"/>
          </a:p>
          <a:p>
            <a:r>
              <a:rPr lang="uk-UA" sz="2800" dirty="0" err="1"/>
              <a:t>Ст</a:t>
            </a:r>
            <a:r>
              <a:rPr lang="uk-UA" sz="2800" dirty="0"/>
              <a:t> 109 вправа 4, задача 5.</a:t>
            </a:r>
          </a:p>
          <a:p>
            <a:endParaRPr lang="uk-UA" sz="2800" dirty="0"/>
          </a:p>
          <a:p>
            <a:r>
              <a:rPr lang="uk-UA" sz="2400" dirty="0" err="1"/>
              <a:t>Зв’яжіть</a:t>
            </a:r>
            <a:r>
              <a:rPr lang="uk-UA" sz="2400" dirty="0"/>
              <a:t> 5  десятків(пучечків)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67415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783</TotalTime>
  <Words>130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Georgia</vt:lpstr>
      <vt:lpstr>Wingdings</vt:lpstr>
      <vt:lpstr>Wingdings 2</vt:lpstr>
      <vt:lpstr>Официальная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Визнач довжину ламаної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Частини числа: утворення і запис. Дріб з чисельником 1.</dc:title>
  <dc:creator>админ</dc:creator>
  <cp:lastModifiedBy>Максим</cp:lastModifiedBy>
  <cp:revision>73</cp:revision>
  <dcterms:created xsi:type="dcterms:W3CDTF">2020-03-19T21:03:17Z</dcterms:created>
  <dcterms:modified xsi:type="dcterms:W3CDTF">2022-03-30T06:54:48Z</dcterms:modified>
</cp:coreProperties>
</file>