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sldIdLst>
    <p:sldId id="300" r:id="rId2"/>
    <p:sldId id="290" r:id="rId3"/>
    <p:sldId id="274" r:id="rId4"/>
    <p:sldId id="294" r:id="rId5"/>
    <p:sldId id="303" r:id="rId6"/>
    <p:sldId id="288" r:id="rId7"/>
    <p:sldId id="289" r:id="rId8"/>
    <p:sldId id="291" r:id="rId9"/>
    <p:sldId id="292" r:id="rId10"/>
    <p:sldId id="293" r:id="rId11"/>
    <p:sldId id="27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" initials="М" lastIdx="1" clrIdx="0">
    <p:extLst>
      <p:ext uri="{19B8F6BF-5375-455C-9EA6-DF929625EA0E}">
        <p15:presenceInfo xmlns:p15="http://schemas.microsoft.com/office/powerpoint/2012/main" userId="0778189b39a84a1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8265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5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093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25203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8988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388194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1695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6274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57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122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836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819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532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796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213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06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818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152ECD8-71F2-4F88-BE36-EAF871367C54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1169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279775-B701-4936-866D-86F96C3B71BB}"/>
              </a:ext>
            </a:extLst>
          </p:cNvPr>
          <p:cNvSpPr txBox="1"/>
          <p:nvPr/>
        </p:nvSpPr>
        <p:spPr>
          <a:xfrm>
            <a:off x="615141" y="881149"/>
            <a:ext cx="1007502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>
                <a:solidFill>
                  <a:schemeClr val="bg1"/>
                </a:solidFill>
              </a:rPr>
              <a:t>Буква є, яка вона?</a:t>
            </a:r>
          </a:p>
          <a:p>
            <a:r>
              <a:rPr lang="uk-UA" sz="6000" dirty="0">
                <a:solidFill>
                  <a:schemeClr val="bg1"/>
                </a:solidFill>
              </a:rPr>
              <a:t>Наче скибка кавуна.</a:t>
            </a:r>
          </a:p>
          <a:p>
            <a:r>
              <a:rPr lang="uk-UA" sz="6000" dirty="0">
                <a:solidFill>
                  <a:schemeClr val="bg1"/>
                </a:solidFill>
              </a:rPr>
              <a:t>Кавуна дитя схотіло,</a:t>
            </a:r>
          </a:p>
          <a:p>
            <a:r>
              <a:rPr lang="uk-UA" sz="6000" dirty="0">
                <a:solidFill>
                  <a:schemeClr val="bg1"/>
                </a:solidFill>
              </a:rPr>
              <a:t>Двічі скибку надкусило!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6076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156DC4D-2DBC-4A42-8501-94D4F5388F0C}"/>
              </a:ext>
            </a:extLst>
          </p:cNvPr>
          <p:cNvSpPr txBox="1"/>
          <p:nvPr/>
        </p:nvSpPr>
        <p:spPr>
          <a:xfrm>
            <a:off x="1280161" y="1094375"/>
            <a:ext cx="1091184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3900" dirty="0">
                <a:solidFill>
                  <a:schemeClr val="bg1"/>
                </a:solidFill>
              </a:rPr>
              <a:t>знає</a:t>
            </a:r>
            <a:endParaRPr lang="ru-RU" sz="23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86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3FDAED-C838-4E26-AB89-6CD99B475AF1}"/>
              </a:ext>
            </a:extLst>
          </p:cNvPr>
          <p:cNvSpPr txBox="1"/>
          <p:nvPr/>
        </p:nvSpPr>
        <p:spPr>
          <a:xfrm>
            <a:off x="3036063" y="1580629"/>
            <a:ext cx="851095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b="1" dirty="0"/>
              <a:t>   </a:t>
            </a:r>
            <a:r>
              <a:rPr lang="uk-UA" sz="7200" dirty="0"/>
              <a:t>Ст. 47  </a:t>
            </a:r>
          </a:p>
          <a:p>
            <a:pPr marL="857250" indent="-857250">
              <a:buFontTx/>
              <a:buChar char="-"/>
            </a:pPr>
            <a:r>
              <a:rPr lang="uk-UA" sz="7200" dirty="0"/>
              <a:t>читати слова</a:t>
            </a:r>
          </a:p>
          <a:p>
            <a:pPr marL="857250" indent="-857250">
              <a:buFontTx/>
              <a:buChar char="-"/>
            </a:pPr>
            <a:r>
              <a:rPr lang="uk-UA" sz="7200" dirty="0"/>
              <a:t>вивчити скоромовку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F0C306-829C-4B2F-86D1-5B6813C40AD8}"/>
              </a:ext>
            </a:extLst>
          </p:cNvPr>
          <p:cNvSpPr txBox="1"/>
          <p:nvPr/>
        </p:nvSpPr>
        <p:spPr>
          <a:xfrm>
            <a:off x="3528701" y="-138419"/>
            <a:ext cx="610849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000" dirty="0"/>
              <a:t>Віч-н</a:t>
            </a:r>
            <a:r>
              <a:rPr lang="en-US" sz="6000" dirty="0"/>
              <a:t>á</a:t>
            </a:r>
            <a:r>
              <a:rPr lang="uk-UA" sz="6000" dirty="0"/>
              <a:t>-віч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F3CE217-F3DE-43CB-8DDD-E175A230E6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99" r="11371"/>
          <a:stretch/>
        </p:blipFill>
        <p:spPr>
          <a:xfrm>
            <a:off x="0" y="0"/>
            <a:ext cx="2909454" cy="3968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38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C892974-8652-4C69-A5EC-BDD07843497E}"/>
              </a:ext>
            </a:extLst>
          </p:cNvPr>
          <p:cNvSpPr txBox="1"/>
          <p:nvPr/>
        </p:nvSpPr>
        <p:spPr>
          <a:xfrm>
            <a:off x="5094556" y="198481"/>
            <a:ext cx="7692976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13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Єє</a:t>
            </a:r>
            <a:endParaRPr lang="ru-RU" sz="413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Кусок арбуза, значка вектора Иллюстрация вектора - иллюстрации  насчитывающей естественно, здорово: 57040445">
            <a:extLst>
              <a:ext uri="{FF2B5EF4-FFF2-40B4-BE49-F238E27FC236}">
                <a16:creationId xmlns:a16="http://schemas.microsoft.com/office/drawing/2014/main" id="{66DAB6E7-3108-4B0E-9F82-4B7E6520A7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2" r="11135" b="28617"/>
          <a:stretch/>
        </p:blipFill>
        <p:spPr bwMode="auto">
          <a:xfrm rot="5400000">
            <a:off x="-604440" y="1065091"/>
            <a:ext cx="6575064" cy="4841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Хорда 3">
            <a:extLst>
              <a:ext uri="{FF2B5EF4-FFF2-40B4-BE49-F238E27FC236}">
                <a16:creationId xmlns:a16="http://schemas.microsoft.com/office/drawing/2014/main" id="{AB91BC5E-1ABC-4EA3-8FF9-9D90D32F1695}"/>
              </a:ext>
            </a:extLst>
          </p:cNvPr>
          <p:cNvSpPr/>
          <p:nvPr/>
        </p:nvSpPr>
        <p:spPr>
          <a:xfrm rot="1689137">
            <a:off x="2027974" y="973199"/>
            <a:ext cx="2221732" cy="2301548"/>
          </a:xfrm>
          <a:prstGeom prst="chord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Хорда 6">
            <a:extLst>
              <a:ext uri="{FF2B5EF4-FFF2-40B4-BE49-F238E27FC236}">
                <a16:creationId xmlns:a16="http://schemas.microsoft.com/office/drawing/2014/main" id="{C07FBF2B-BFAE-4EED-B70A-5B61BC815C34}"/>
              </a:ext>
            </a:extLst>
          </p:cNvPr>
          <p:cNvSpPr/>
          <p:nvPr/>
        </p:nvSpPr>
        <p:spPr>
          <a:xfrm rot="1165446">
            <a:off x="1693328" y="3596208"/>
            <a:ext cx="2891024" cy="2260183"/>
          </a:xfrm>
          <a:prstGeom prst="chord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75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8D9DB8-C106-44AA-8B10-7841EFF7A01C}"/>
              </a:ext>
            </a:extLst>
          </p:cNvPr>
          <p:cNvSpPr txBox="1"/>
          <p:nvPr/>
        </p:nvSpPr>
        <p:spPr>
          <a:xfrm>
            <a:off x="0" y="938041"/>
            <a:ext cx="419724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dirty="0">
                <a:solidFill>
                  <a:schemeClr val="bg1"/>
                </a:solidFill>
              </a:rPr>
              <a:t>[</a:t>
            </a:r>
            <a:r>
              <a:rPr lang="uk-UA" sz="13800" dirty="0" err="1">
                <a:solidFill>
                  <a:schemeClr val="bg1"/>
                </a:solidFill>
              </a:rPr>
              <a:t>йе</a:t>
            </a:r>
            <a:r>
              <a:rPr lang="en-US" sz="13800" dirty="0">
                <a:solidFill>
                  <a:schemeClr val="bg1"/>
                </a:solidFill>
              </a:rPr>
              <a:t>]</a:t>
            </a:r>
            <a:endParaRPr lang="ru-RU" sz="13800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BBBE309-06B2-4F85-B6BB-59D3A7E2E6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7282" y="133004"/>
            <a:ext cx="4605250" cy="620129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B37C17-D032-43E2-A212-EC7137C56E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479" t="46783" r="13403" b="48051"/>
          <a:stretch/>
        </p:blipFill>
        <p:spPr>
          <a:xfrm rot="14691719">
            <a:off x="5734805" y="2763820"/>
            <a:ext cx="4259445" cy="1698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5A4075C-6833-47CB-96F3-7B446C352BB2}"/>
              </a:ext>
            </a:extLst>
          </p:cNvPr>
          <p:cNvSpPr txBox="1"/>
          <p:nvPr/>
        </p:nvSpPr>
        <p:spPr>
          <a:xfrm>
            <a:off x="8272532" y="3433156"/>
            <a:ext cx="391946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9900" dirty="0" err="1"/>
              <a:t>Є</a:t>
            </a:r>
            <a:r>
              <a:rPr lang="uk-UA" sz="8000" dirty="0" err="1"/>
              <a:t>є</a:t>
            </a:r>
            <a:r>
              <a:rPr lang="uk-UA" sz="19900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976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C892974-8652-4C69-A5EC-BDD07843497E}"/>
              </a:ext>
            </a:extLst>
          </p:cNvPr>
          <p:cNvSpPr txBox="1"/>
          <p:nvPr/>
        </p:nvSpPr>
        <p:spPr>
          <a:xfrm>
            <a:off x="4532141" y="4296336"/>
            <a:ext cx="52579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>
                <a:solidFill>
                  <a:schemeClr val="bg1"/>
                </a:solidFill>
              </a:rPr>
              <a:t>полоскун</a:t>
            </a:r>
            <a:endParaRPr lang="ru-RU" sz="8000" dirty="0">
              <a:solidFill>
                <a:schemeClr val="bg1"/>
              </a:solidFill>
            </a:endParaRPr>
          </a:p>
        </p:txBody>
      </p:sp>
      <p:pic>
        <p:nvPicPr>
          <p:cNvPr id="2050" name="Picture 2" descr="Енот-полоскун (фото): Любопытный зверек-непоседа">
            <a:extLst>
              <a:ext uri="{FF2B5EF4-FFF2-40B4-BE49-F238E27FC236}">
                <a16:creationId xmlns:a16="http://schemas.microsoft.com/office/drawing/2014/main" id="{BFDCC397-B10E-4F70-9BD9-4A302D7C5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04" y="302809"/>
            <a:ext cx="6191250" cy="412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E7C76D7-FC2C-44F0-A57F-F8726D520122}"/>
              </a:ext>
            </a:extLst>
          </p:cNvPr>
          <p:cNvSpPr txBox="1"/>
          <p:nvPr/>
        </p:nvSpPr>
        <p:spPr>
          <a:xfrm>
            <a:off x="969844" y="4286457"/>
            <a:ext cx="27035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>
                <a:solidFill>
                  <a:schemeClr val="bg1"/>
                </a:solidFill>
              </a:rPr>
              <a:t>єнот</a:t>
            </a:r>
            <a:endParaRPr lang="ru-RU" sz="80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B50D5D-BC01-4D1F-A810-B655BB105562}"/>
              </a:ext>
            </a:extLst>
          </p:cNvPr>
          <p:cNvSpPr txBox="1"/>
          <p:nvPr/>
        </p:nvSpPr>
        <p:spPr>
          <a:xfrm>
            <a:off x="7373176" y="623795"/>
            <a:ext cx="391946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9900" dirty="0" err="1"/>
              <a:t>Є</a:t>
            </a:r>
            <a:r>
              <a:rPr lang="uk-UA" sz="8000" dirty="0" err="1"/>
              <a:t>є</a:t>
            </a:r>
            <a:r>
              <a:rPr lang="uk-UA" sz="19900" dirty="0"/>
              <a:t> 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1AED51-D25E-4612-BCA6-822A403CC197}"/>
              </a:ext>
            </a:extLst>
          </p:cNvPr>
          <p:cNvSpPr txBox="1"/>
          <p:nvPr/>
        </p:nvSpPr>
        <p:spPr>
          <a:xfrm>
            <a:off x="1335091" y="5835339"/>
            <a:ext cx="10525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Спробуй дізнатися, чому його так назвали</a:t>
            </a:r>
            <a:r>
              <a:rPr lang="uk-UA" sz="3200" dirty="0">
                <a:solidFill>
                  <a:schemeClr val="bg1"/>
                </a:solidFill>
              </a:rPr>
              <a:t>.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2636566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C892974-8652-4C69-A5EC-BDD07843497E}"/>
              </a:ext>
            </a:extLst>
          </p:cNvPr>
          <p:cNvSpPr txBox="1"/>
          <p:nvPr/>
        </p:nvSpPr>
        <p:spPr>
          <a:xfrm>
            <a:off x="5279421" y="722107"/>
            <a:ext cx="78268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3800" dirty="0">
                <a:solidFill>
                  <a:schemeClr val="bg1"/>
                </a:solidFill>
              </a:rPr>
              <a:t>заєць</a:t>
            </a:r>
            <a:endParaRPr lang="ru-RU" sz="13800" dirty="0">
              <a:solidFill>
                <a:schemeClr val="bg1"/>
              </a:solidFill>
            </a:endParaRPr>
          </a:p>
        </p:txBody>
      </p:sp>
      <p:pic>
        <p:nvPicPr>
          <p:cNvPr id="3074" name="Picture 2" descr="Заєць - опис, види, чим харчується, забарвлення, фото">
            <a:extLst>
              <a:ext uri="{FF2B5EF4-FFF2-40B4-BE49-F238E27FC236}">
                <a16:creationId xmlns:a16="http://schemas.microsoft.com/office/drawing/2014/main" id="{81672C33-D72A-454B-982F-69E1B8068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0" y="121605"/>
            <a:ext cx="4491282" cy="351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840D8E2-A397-4558-84F1-530D01767A32}"/>
              </a:ext>
            </a:extLst>
          </p:cNvPr>
          <p:cNvSpPr txBox="1"/>
          <p:nvPr/>
        </p:nvSpPr>
        <p:spPr>
          <a:xfrm>
            <a:off x="66650" y="3640365"/>
            <a:ext cx="11645835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solidFill>
                  <a:schemeClr val="bg1"/>
                </a:solidFill>
              </a:rPr>
              <a:t>	</a:t>
            </a:r>
            <a:r>
              <a:rPr lang="uk-UA" sz="4400" dirty="0">
                <a:solidFill>
                  <a:schemeClr val="bg1"/>
                </a:solidFill>
              </a:rPr>
              <a:t>Заєць-русак дуже швидко бігає. Має добрий нюх і чудовий слух. Але у зайця багато ворогів. І чим більш чутливо спить заєць, то більше шансів у нього вижити.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95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Тренування пам'яті">
            <a:extLst>
              <a:ext uri="{FF2B5EF4-FFF2-40B4-BE49-F238E27FC236}">
                <a16:creationId xmlns:a16="http://schemas.microsoft.com/office/drawing/2014/main" id="{94FFFE0B-44E0-41C6-B117-7AB1A654C4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794" y="129108"/>
            <a:ext cx="6990412" cy="5476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99E0ECC-4A4E-4C51-BE6C-5A990682BA5C}"/>
              </a:ext>
            </a:extLst>
          </p:cNvPr>
          <p:cNvSpPr txBox="1"/>
          <p:nvPr/>
        </p:nvSpPr>
        <p:spPr>
          <a:xfrm>
            <a:off x="2340963" y="5642106"/>
            <a:ext cx="88866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«Очі запам’ятали!»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1016155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CB3018-7B90-4F23-8216-E0B9D10CFEFE}"/>
              </a:ext>
            </a:extLst>
          </p:cNvPr>
          <p:cNvSpPr txBox="1"/>
          <p:nvPr/>
        </p:nvSpPr>
        <p:spPr>
          <a:xfrm>
            <a:off x="3819814" y="1358488"/>
            <a:ext cx="6826414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3900" dirty="0">
                <a:solidFill>
                  <a:schemeClr val="bg1"/>
                </a:solidFill>
              </a:rPr>
              <a:t>Єва</a:t>
            </a:r>
            <a:endParaRPr lang="ru-RU" sz="287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118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2CA197-C8CD-4391-BA5A-0CBB31A32734}"/>
              </a:ext>
            </a:extLst>
          </p:cNvPr>
          <p:cNvSpPr txBox="1"/>
          <p:nvPr/>
        </p:nvSpPr>
        <p:spPr>
          <a:xfrm>
            <a:off x="2909341" y="1543868"/>
            <a:ext cx="8628723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3900" dirty="0">
                <a:solidFill>
                  <a:schemeClr val="bg1"/>
                </a:solidFill>
              </a:rPr>
              <a:t>моє</a:t>
            </a:r>
            <a:endParaRPr lang="ru-RU" sz="287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378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69C3F71-4F17-407E-A38F-70391AAAE00A}"/>
              </a:ext>
            </a:extLst>
          </p:cNvPr>
          <p:cNvSpPr txBox="1"/>
          <p:nvPr/>
        </p:nvSpPr>
        <p:spPr>
          <a:xfrm>
            <a:off x="2377457" y="1007289"/>
            <a:ext cx="856209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3900" dirty="0">
                <a:solidFill>
                  <a:schemeClr val="bg1"/>
                </a:solidFill>
              </a:rPr>
              <a:t>двоє</a:t>
            </a:r>
            <a:endParaRPr lang="ru-RU" sz="23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404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1074</TotalTime>
  <Words>87</Words>
  <Application>Microsoft Office PowerPoint</Application>
  <PresentationFormat>Широкоэкранный</PresentationFormat>
  <Paragraphs>22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29</cp:revision>
  <dcterms:created xsi:type="dcterms:W3CDTF">2022-01-27T17:14:00Z</dcterms:created>
  <dcterms:modified xsi:type="dcterms:W3CDTF">2022-03-14T20:10:18Z</dcterms:modified>
</cp:coreProperties>
</file>