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61" r:id="rId3"/>
    <p:sldId id="260" r:id="rId4"/>
    <p:sldId id="262" r:id="rId5"/>
    <p:sldId id="258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21514" y="2218560"/>
            <a:ext cx="9948971" cy="1963696"/>
          </a:xfrm>
        </p:spPr>
        <p:txBody>
          <a:bodyPr/>
          <a:lstStyle/>
          <a:p>
            <a:pPr algn="ctr"/>
            <a:r>
              <a:rPr lang="uk-UA" dirty="0"/>
              <a:t>	</a:t>
            </a:r>
            <a:r>
              <a:rPr lang="uk-UA" sz="5400" dirty="0"/>
              <a:t>Відкриваємо спосіб</a:t>
            </a:r>
            <a:br>
              <a:rPr lang="uk-UA" sz="5400" dirty="0"/>
            </a:br>
            <a:r>
              <a:rPr lang="uk-UA" sz="5400" dirty="0"/>
              <a:t> додавання і віднімання числа 5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47917B-A03A-49C5-8EBB-E6DE120AD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239" y="48196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E212A-0B50-4F04-AD21-CDA0A10E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355" y="707552"/>
            <a:ext cx="4240682" cy="1400530"/>
          </a:xfrm>
        </p:spPr>
        <p:txBody>
          <a:bodyPr/>
          <a:lstStyle/>
          <a:p>
            <a:r>
              <a:rPr lang="uk-UA" dirty="0"/>
              <a:t>Склад числа 5 </a:t>
            </a:r>
            <a:endParaRPr lang="ru-RU" dirty="0"/>
          </a:p>
        </p:txBody>
      </p:sp>
      <p:pic>
        <p:nvPicPr>
          <p:cNvPr id="1026" name="Picture 2" descr="Склад числа 5 (Будинок з комірками для чисел) | Інші методичні матеріали.  Математика">
            <a:extLst>
              <a:ext uri="{FF2B5EF4-FFF2-40B4-BE49-F238E27FC236}">
                <a16:creationId xmlns:a16="http://schemas.microsoft.com/office/drawing/2014/main" id="{252E60F9-6503-46BE-BD3F-346A6B55E3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6"/>
          <a:stretch/>
        </p:blipFill>
        <p:spPr bwMode="auto">
          <a:xfrm>
            <a:off x="1345030" y="352269"/>
            <a:ext cx="4750970" cy="615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EC33C3-3B52-4720-8CE3-B835D9E48595}"/>
              </a:ext>
            </a:extLst>
          </p:cNvPr>
          <p:cNvSpPr txBox="1"/>
          <p:nvPr/>
        </p:nvSpPr>
        <p:spPr>
          <a:xfrm>
            <a:off x="2788170" y="2563319"/>
            <a:ext cx="539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1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4ED338-2ADA-4BA1-8889-3D35EB18302A}"/>
              </a:ext>
            </a:extLst>
          </p:cNvPr>
          <p:cNvSpPr txBox="1"/>
          <p:nvPr/>
        </p:nvSpPr>
        <p:spPr>
          <a:xfrm>
            <a:off x="2823147" y="3544313"/>
            <a:ext cx="539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2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3ED4F-3A0F-4079-AA2D-D4F81BF2E7EF}"/>
              </a:ext>
            </a:extLst>
          </p:cNvPr>
          <p:cNvSpPr txBox="1"/>
          <p:nvPr/>
        </p:nvSpPr>
        <p:spPr>
          <a:xfrm>
            <a:off x="2788170" y="5231569"/>
            <a:ext cx="539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4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2823147" y="4372906"/>
            <a:ext cx="539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3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380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1D83ACA-396D-4BFA-B502-1191EA2DA2AD}"/>
              </a:ext>
            </a:extLst>
          </p:cNvPr>
          <p:cNvSpPr/>
          <p:nvPr/>
        </p:nvSpPr>
        <p:spPr>
          <a:xfrm>
            <a:off x="120830" y="1234206"/>
            <a:ext cx="27622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4 + </a:t>
            </a:r>
            <a:r>
              <a:rPr lang="uk-UA" sz="4800" dirty="0">
                <a:solidFill>
                  <a:srgbClr val="FF0000"/>
                </a:solidFill>
              </a:rPr>
              <a:t>3</a:t>
            </a:r>
            <a:r>
              <a:rPr lang="uk-UA" sz="4800" dirty="0">
                <a:solidFill>
                  <a:srgbClr val="00B0F0"/>
                </a:solidFill>
              </a:rPr>
              <a:t> + </a:t>
            </a:r>
            <a:r>
              <a:rPr lang="uk-UA" sz="4800" dirty="0">
                <a:solidFill>
                  <a:srgbClr val="FF0000"/>
                </a:solidFill>
              </a:rPr>
              <a:t>2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1F0FAC-DF7A-4A3B-B8EE-29450E8AFBD7}"/>
              </a:ext>
            </a:extLst>
          </p:cNvPr>
          <p:cNvSpPr/>
          <p:nvPr/>
        </p:nvSpPr>
        <p:spPr>
          <a:xfrm>
            <a:off x="4195896" y="1234204"/>
            <a:ext cx="32569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4 + </a:t>
            </a:r>
            <a:r>
              <a:rPr lang="uk-UA" sz="4800" dirty="0">
                <a:solidFill>
                  <a:srgbClr val="FF0000"/>
                </a:solidFill>
              </a:rPr>
              <a:t>4</a:t>
            </a:r>
            <a:r>
              <a:rPr lang="uk-UA" sz="4800" dirty="0">
                <a:solidFill>
                  <a:srgbClr val="00B0F0"/>
                </a:solidFill>
              </a:rPr>
              <a:t> + </a:t>
            </a:r>
            <a:r>
              <a:rPr lang="uk-UA" sz="4800" dirty="0">
                <a:solidFill>
                  <a:srgbClr val="FF0000"/>
                </a:solidFill>
              </a:rPr>
              <a:t>1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921720-1BB2-49E0-833B-C5ADBEEBAA09}"/>
              </a:ext>
            </a:extLst>
          </p:cNvPr>
          <p:cNvSpPr/>
          <p:nvPr/>
        </p:nvSpPr>
        <p:spPr>
          <a:xfrm>
            <a:off x="8612304" y="1234205"/>
            <a:ext cx="2426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8 - </a:t>
            </a:r>
            <a:r>
              <a:rPr lang="uk-UA" sz="4800" dirty="0">
                <a:solidFill>
                  <a:srgbClr val="FF0000"/>
                </a:solidFill>
              </a:rPr>
              <a:t>3</a:t>
            </a:r>
            <a:r>
              <a:rPr lang="uk-UA" sz="4800" dirty="0">
                <a:solidFill>
                  <a:srgbClr val="00B0F0"/>
                </a:solidFill>
              </a:rPr>
              <a:t> - </a:t>
            </a:r>
            <a:r>
              <a:rPr lang="uk-UA" sz="4800" dirty="0">
                <a:solidFill>
                  <a:srgbClr val="FF0000"/>
                </a:solidFill>
              </a:rPr>
              <a:t>2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96AC0C5-1961-4426-BF45-C125D60ECA70}"/>
              </a:ext>
            </a:extLst>
          </p:cNvPr>
          <p:cNvSpPr/>
          <p:nvPr/>
        </p:nvSpPr>
        <p:spPr>
          <a:xfrm>
            <a:off x="103341" y="2435338"/>
            <a:ext cx="32569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4 + </a:t>
            </a:r>
            <a:r>
              <a:rPr lang="uk-UA" sz="4800" dirty="0">
                <a:solidFill>
                  <a:srgbClr val="FF0000"/>
                </a:solidFill>
              </a:rPr>
              <a:t>5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F9D2F7-E08B-4751-AD88-638808816CF2}"/>
              </a:ext>
            </a:extLst>
          </p:cNvPr>
          <p:cNvSpPr/>
          <p:nvPr/>
        </p:nvSpPr>
        <p:spPr>
          <a:xfrm>
            <a:off x="4242216" y="2123686"/>
            <a:ext cx="1853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4 + </a:t>
            </a:r>
            <a:r>
              <a:rPr lang="uk-UA" sz="4800" dirty="0">
                <a:solidFill>
                  <a:srgbClr val="FF0000"/>
                </a:solidFill>
              </a:rPr>
              <a:t>5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85AEBC-4357-40B5-BD84-DDBCE3614634}"/>
              </a:ext>
            </a:extLst>
          </p:cNvPr>
          <p:cNvSpPr/>
          <p:nvPr/>
        </p:nvSpPr>
        <p:spPr>
          <a:xfrm>
            <a:off x="8612304" y="2275547"/>
            <a:ext cx="2426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8 - </a:t>
            </a:r>
            <a:r>
              <a:rPr lang="uk-UA" sz="4800" dirty="0">
                <a:solidFill>
                  <a:srgbClr val="FF0000"/>
                </a:solidFill>
              </a:rPr>
              <a:t>5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4A6CD3-84DE-46F2-A6C7-A9C11CB5DFD3}"/>
              </a:ext>
            </a:extLst>
          </p:cNvPr>
          <p:cNvSpPr/>
          <p:nvPr/>
        </p:nvSpPr>
        <p:spPr>
          <a:xfrm>
            <a:off x="103341" y="3651475"/>
            <a:ext cx="2426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8 - </a:t>
            </a:r>
            <a:r>
              <a:rPr lang="uk-UA" sz="4800" dirty="0">
                <a:solidFill>
                  <a:srgbClr val="FF0000"/>
                </a:solidFill>
              </a:rPr>
              <a:t>4</a:t>
            </a:r>
            <a:r>
              <a:rPr lang="uk-UA" sz="4800" dirty="0">
                <a:solidFill>
                  <a:srgbClr val="00B0F0"/>
                </a:solidFill>
              </a:rPr>
              <a:t> - </a:t>
            </a:r>
            <a:r>
              <a:rPr lang="uk-UA" sz="4800" dirty="0">
                <a:solidFill>
                  <a:srgbClr val="FF0000"/>
                </a:solidFill>
              </a:rPr>
              <a:t>1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3F7F8A-DB77-493E-9C02-22278F1C9FA9}"/>
              </a:ext>
            </a:extLst>
          </p:cNvPr>
          <p:cNvSpPr/>
          <p:nvPr/>
        </p:nvSpPr>
        <p:spPr>
          <a:xfrm>
            <a:off x="74467" y="4587584"/>
            <a:ext cx="2426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8 - </a:t>
            </a:r>
            <a:r>
              <a:rPr lang="uk-UA" sz="4800" dirty="0">
                <a:solidFill>
                  <a:srgbClr val="FF0000"/>
                </a:solidFill>
              </a:rPr>
              <a:t>5 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9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325EC7B-388F-41D7-9DFD-5AD670BC1D81}"/>
              </a:ext>
            </a:extLst>
          </p:cNvPr>
          <p:cNvSpPr/>
          <p:nvPr/>
        </p:nvSpPr>
        <p:spPr>
          <a:xfrm>
            <a:off x="1349115" y="2354110"/>
            <a:ext cx="32177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5 + </a:t>
            </a:r>
            <a:r>
              <a:rPr lang="uk-UA" sz="4800" dirty="0">
                <a:solidFill>
                  <a:srgbClr val="FF0000"/>
                </a:solidFill>
              </a:rPr>
              <a:t>Х</a:t>
            </a:r>
            <a:r>
              <a:rPr lang="uk-UA" sz="4800" dirty="0">
                <a:solidFill>
                  <a:srgbClr val="00B0F0"/>
                </a:solidFill>
              </a:rPr>
              <a:t> = 9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1C1382-155A-4DD9-AA11-AC746B7BB141}"/>
              </a:ext>
            </a:extLst>
          </p:cNvPr>
          <p:cNvSpPr/>
          <p:nvPr/>
        </p:nvSpPr>
        <p:spPr>
          <a:xfrm>
            <a:off x="6852765" y="2354110"/>
            <a:ext cx="32177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FF0000"/>
                </a:solidFill>
              </a:rPr>
              <a:t>Х</a:t>
            </a:r>
            <a:r>
              <a:rPr lang="uk-UA" sz="4800" dirty="0">
                <a:solidFill>
                  <a:srgbClr val="00B0F0"/>
                </a:solidFill>
              </a:rPr>
              <a:t> + 5 = 10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EDC1C02-AC5C-422D-A699-EA300E40DECB}"/>
              </a:ext>
            </a:extLst>
          </p:cNvPr>
          <p:cNvSpPr/>
          <p:nvPr/>
        </p:nvSpPr>
        <p:spPr>
          <a:xfrm>
            <a:off x="4312937" y="4632265"/>
            <a:ext cx="32177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B0F0"/>
                </a:solidFill>
              </a:rPr>
              <a:t> </a:t>
            </a:r>
            <a:r>
              <a:rPr lang="uk-UA" sz="4800" dirty="0">
                <a:solidFill>
                  <a:srgbClr val="FF0000"/>
                </a:solidFill>
              </a:rPr>
              <a:t>Х</a:t>
            </a:r>
            <a:r>
              <a:rPr lang="uk-UA" sz="4800" dirty="0">
                <a:solidFill>
                  <a:srgbClr val="00B0F0"/>
                </a:solidFill>
              </a:rPr>
              <a:t>+ 5 = 7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AF2678-382A-4D40-993D-D51D4EEBBA43}"/>
              </a:ext>
            </a:extLst>
          </p:cNvPr>
          <p:cNvSpPr txBox="1"/>
          <p:nvPr/>
        </p:nvSpPr>
        <p:spPr>
          <a:xfrm>
            <a:off x="1349115" y="479685"/>
            <a:ext cx="10238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Знайди невідомий доданок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05601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120371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Овал 10">
            <a:extLst>
              <a:ext uri="{FF2B5EF4-FFF2-40B4-BE49-F238E27FC236}">
                <a16:creationId xmlns:a16="http://schemas.microsoft.com/office/drawing/2014/main" id="{DCBD72E2-806C-41D2-B7AC-2061DDABA7C6}"/>
              </a:ext>
            </a:extLst>
          </p:cNvPr>
          <p:cNvSpPr/>
          <p:nvPr/>
        </p:nvSpPr>
        <p:spPr>
          <a:xfrm>
            <a:off x="1457325" y="1740918"/>
            <a:ext cx="514350" cy="53340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24FC5796-27AD-46F1-A3B4-5011685F4ECA}"/>
              </a:ext>
            </a:extLst>
          </p:cNvPr>
          <p:cNvSpPr/>
          <p:nvPr/>
        </p:nvSpPr>
        <p:spPr>
          <a:xfrm>
            <a:off x="2036328" y="1740918"/>
            <a:ext cx="514350" cy="53340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0B6F40F-CDC8-4C63-8FE8-9CEB1E955C41}"/>
              </a:ext>
            </a:extLst>
          </p:cNvPr>
          <p:cNvSpPr/>
          <p:nvPr/>
        </p:nvSpPr>
        <p:spPr>
          <a:xfrm>
            <a:off x="2550678" y="1776142"/>
            <a:ext cx="514350" cy="53340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880F14-264E-48C6-9610-5E47C1F8276F}"/>
              </a:ext>
            </a:extLst>
          </p:cNvPr>
          <p:cNvSpPr txBox="1"/>
          <p:nvPr/>
        </p:nvSpPr>
        <p:spPr>
          <a:xfrm>
            <a:off x="3605931" y="2840791"/>
            <a:ext cx="1466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637D5F-0B58-4AE0-A29C-73FA26C017CB}"/>
              </a:ext>
            </a:extLst>
          </p:cNvPr>
          <p:cNvSpPr txBox="1"/>
          <p:nvPr/>
        </p:nvSpPr>
        <p:spPr>
          <a:xfrm>
            <a:off x="1341003" y="5810250"/>
            <a:ext cx="1466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648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5 ( Ст.87)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1324377" y="2952667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FD627-C380-400F-9803-4BF579E77EAB}"/>
              </a:ext>
            </a:extLst>
          </p:cNvPr>
          <p:cNvSpPr txBox="1"/>
          <p:nvPr/>
        </p:nvSpPr>
        <p:spPr>
          <a:xfrm>
            <a:off x="2394345" y="2952667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1324377" y="4462013"/>
            <a:ext cx="3037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 -  2 =  2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5AE1037-6B71-41C0-92FD-1D3A1FAB0D8B}"/>
              </a:ext>
            </a:extLst>
          </p:cNvPr>
          <p:cNvSpPr/>
          <p:nvPr/>
        </p:nvSpPr>
        <p:spPr>
          <a:xfrm>
            <a:off x="2036328" y="1018456"/>
            <a:ext cx="514350" cy="57366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8186C4DB-3C08-440A-9F66-29570E26342A}"/>
              </a:ext>
            </a:extLst>
          </p:cNvPr>
          <p:cNvSpPr/>
          <p:nvPr/>
        </p:nvSpPr>
        <p:spPr>
          <a:xfrm>
            <a:off x="1493514" y="991326"/>
            <a:ext cx="514350" cy="57366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FD113E1-1E84-44C9-8AD4-2CB243CD56B5}"/>
              </a:ext>
            </a:extLst>
          </p:cNvPr>
          <p:cNvSpPr/>
          <p:nvPr/>
        </p:nvSpPr>
        <p:spPr>
          <a:xfrm>
            <a:off x="3079836" y="1744384"/>
            <a:ext cx="514350" cy="53340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4" grpId="0"/>
      <p:bldP spid="19" grpId="0"/>
      <p:bldP spid="12" grpId="0"/>
      <p:bldP spid="13" grpId="0"/>
      <p:bldP spid="14" grpId="0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1140156" y="1729085"/>
            <a:ext cx="991168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cap="none" spc="0" dirty="0">
                <a:ln/>
                <a:solidFill>
                  <a:srgbClr val="FFFF00"/>
                </a:solidFill>
                <a:effectLst/>
              </a:rPr>
              <a:t>Молодці!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237</TotalTime>
  <Words>92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 Відкриваємо спосіб  додавання і віднімання числа 5</vt:lpstr>
      <vt:lpstr>Склад числа 5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13</cp:revision>
  <dcterms:created xsi:type="dcterms:W3CDTF">2021-01-19T18:58:25Z</dcterms:created>
  <dcterms:modified xsi:type="dcterms:W3CDTF">2022-02-03T21:26:13Z</dcterms:modified>
</cp:coreProperties>
</file>